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64" r:id="rId6"/>
    <p:sldId id="305" r:id="rId7"/>
    <p:sldId id="306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268" r:id="rId16"/>
    <p:sldId id="339" r:id="rId17"/>
    <p:sldId id="347" r:id="rId18"/>
    <p:sldId id="348" r:id="rId19"/>
    <p:sldId id="349" r:id="rId20"/>
    <p:sldId id="350" r:id="rId21"/>
    <p:sldId id="351" r:id="rId22"/>
    <p:sldId id="352" r:id="rId23"/>
    <p:sldId id="362" r:id="rId24"/>
    <p:sldId id="353" r:id="rId25"/>
    <p:sldId id="354" r:id="rId26"/>
    <p:sldId id="355" r:id="rId27"/>
    <p:sldId id="357" r:id="rId28"/>
    <p:sldId id="363" r:id="rId29"/>
    <p:sldId id="356" r:id="rId30"/>
    <p:sldId id="358" r:id="rId31"/>
    <p:sldId id="359" r:id="rId32"/>
    <p:sldId id="360" r:id="rId33"/>
    <p:sldId id="361" r:id="rId34"/>
    <p:sldId id="364" r:id="rId35"/>
    <p:sldId id="365" r:id="rId36"/>
    <p:sldId id="279" r:id="rId3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Fira Code" panose="020B0809050000020004" pitchFamily="49" charset="0"/>
      <p:regular r:id="rId43"/>
      <p:bold r:id="rId44"/>
    </p:embeddedFont>
    <p:embeddedFont>
      <p:font typeface="Oswald" panose="00000500000000000000" pitchFamily="2" charset="0"/>
      <p:regular r:id="rId45"/>
      <p:bold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Staatliches" panose="020B0604020202020204" charset="0"/>
      <p:regular r:id="rId51"/>
    </p:embeddedFont>
    <p:embeddedFont>
      <p:font typeface="Work Sans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FFFF00"/>
    <a:srgbClr val="66FF66"/>
    <a:srgbClr val="FFFF66"/>
    <a:srgbClr val="0099FF"/>
    <a:srgbClr val="E016BA"/>
    <a:srgbClr val="110724"/>
    <a:srgbClr val="6666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368C98-2C49-43FE-BB59-7D80A3406195}">
  <a:tblStyle styleId="{F4368C98-2C49-43FE-BB59-7D80A3406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2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850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1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124241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1242414e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572000" y="1262450"/>
            <a:ext cx="3578400" cy="2769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20100" y="1313050"/>
            <a:ext cx="7723800" cy="329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835300"/>
            <a:ext cx="4906800" cy="234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1080650" y="2023725"/>
            <a:ext cx="6982800" cy="1581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14600" y="1666800"/>
            <a:ext cx="6714900" cy="18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720100" y="540000"/>
            <a:ext cx="2937900" cy="1644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50700" y="624250"/>
            <a:ext cx="28767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578850" y="1501675"/>
            <a:ext cx="4845000" cy="225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6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ssonivver/ESTRUCTURA-DE-DATOS/tree/main/HITO-4/TAREA-FINAL-H4/ColaDeClientes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ssonivver/ESTRUCTURA-DE-DATOS/blob/main/HITO-4/TAREA-FINAL-H4/ColaDeClientes/Main.java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ssonivver/ESTRUCTURA-DE-DATOS/blob/main/HITO-4/TAREA-FINAL-H4/ColaDeClientes/Main.java" TargetMode="Externa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ssonivver/ESTRUCTURA-DE-DATOS/blob/main/HITO-4/TAREA-FINAL-H4/ColaDeClientes/Main.java" TargetMode="Externa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ssonivver/ESTRUCTURA-DE-DATOS/blob/main/HITO-4/TAREA-FINAL-H4/ColaDeClientes/Main.java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dssonivver/ESTRUCTURA-DE-DATOS/blob/main/HITO-4/TAREA-FINAL-H4/ColaDeClientes/Main.java" TargetMode="Externa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929147" y="781712"/>
            <a:ext cx="3859421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/DEFENSA </a:t>
            </a:r>
            <a:br>
              <a:rPr lang="en" sz="6600" dirty="0"/>
            </a:br>
            <a:r>
              <a:rPr lang="en" sz="6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FINAL HITO 4</a:t>
            </a:r>
            <a:endParaRPr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397;p31">
            <a:extLst>
              <a:ext uri="{FF2B5EF4-FFF2-40B4-BE49-F238E27FC236}">
                <a16:creationId xmlns:a16="http://schemas.microsoft.com/office/drawing/2014/main" id="{35E3EB0A-E28F-4663-8714-19FEB86B2B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2712" y="2740748"/>
            <a:ext cx="3861425" cy="138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ESTRUCTURA DE DATOS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FF66"/>
                </a:solidFill>
              </a:rPr>
              <a:t>EDSON IVER CONDORI CONDORI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FF66"/>
                </a:solidFill>
              </a:rPr>
              <a:t>SIS10929449</a:t>
            </a:r>
            <a:endParaRPr sz="1800" dirty="0">
              <a:solidFill>
                <a:srgbClr val="66FF66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AE498AA-ADB1-4EB8-B1F8-6F4AD6B1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7231" r="21998" b="11891"/>
          <a:stretch/>
        </p:blipFill>
        <p:spPr bwMode="auto">
          <a:xfrm>
            <a:off x="4902133" y="643907"/>
            <a:ext cx="3948398" cy="35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bajando en UNIFRANZ | Great Place To Work® Bolivia">
            <a:extLst>
              <a:ext uri="{FF2B5EF4-FFF2-40B4-BE49-F238E27FC236}">
                <a16:creationId xmlns:a16="http://schemas.microsoft.com/office/drawing/2014/main" id="{01A7F542-E9C4-450C-BC69-1488536E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20" y="4111879"/>
            <a:ext cx="3356110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6. ¿Qué es </a:t>
            </a:r>
            <a:r>
              <a:rPr lang="es-E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INI o REAR </a:t>
            </a:r>
            <a:r>
              <a:rPr lang="es-ES" dirty="0"/>
              <a:t>en una COLA?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195386" y="1143000"/>
            <a:ext cx="8768633" cy="3657600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3606133" y="1142975"/>
            <a:ext cx="51934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"INI" hace referencia al inicio de la cola o frente de la misma, donde se elimina o se procesa el primer elemento que se ha insertado.</a:t>
            </a:r>
          </a:p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"REAR" hace referencia al final de la cola, donde se insertan los nuevos elementos que se agregan a la cola.</a:t>
            </a:r>
          </a:p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Estos términos son utilizados para describir la estructura de una cola y ayudan a diferenciar entre el punto de inserción y el punto de eliminación de elementos.</a:t>
            </a:r>
            <a:endParaRPr lang="es-MX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6F1555-4B3E-45B6-AF93-EF032BFF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6" y="1648326"/>
            <a:ext cx="3248527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9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3681663" y="986606"/>
            <a:ext cx="5282356" cy="1470844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7. ¿Qué es </a:t>
            </a:r>
            <a:r>
              <a:rPr lang="es-ES" dirty="0">
                <a:solidFill>
                  <a:srgbClr val="FF0000"/>
                </a:solidFill>
              </a:rPr>
              <a:t>FIN o FRONT </a:t>
            </a:r>
            <a:r>
              <a:rPr lang="es-ES" dirty="0"/>
              <a:t>en una COLA?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032F37C-5C15-482F-9C51-5CA16C37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867"/>
            <a:ext cx="5245212" cy="398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3770619" y="986631"/>
            <a:ext cx="5193400" cy="186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una cola, "FIN" o "FRONT" son términos utilizados para referirse al inicio de la cola, donde se elimina o se procesa el primer elemento que se ha insertado.</a:t>
            </a:r>
          </a:p>
          <a:p>
            <a:pPr algn="just">
              <a:buClr>
                <a:schemeClr val="bg1"/>
              </a:buClr>
            </a:pPr>
            <a:endParaRPr lang="es-ES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502821" y="1781811"/>
            <a:ext cx="5332049" cy="2429239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8. ¿A que se refiere los métodos </a:t>
            </a:r>
            <a:r>
              <a:rPr lang="es-ES" dirty="0" err="1">
                <a:solidFill>
                  <a:srgbClr val="66FF33"/>
                </a:solidFill>
              </a:rPr>
              <a:t>esVacia</a:t>
            </a:r>
            <a:r>
              <a:rPr lang="es-ES" dirty="0">
                <a:solidFill>
                  <a:srgbClr val="66FF33"/>
                </a:solidFill>
              </a:rPr>
              <a:t>() y </a:t>
            </a:r>
            <a:r>
              <a:rPr lang="es-ES" dirty="0" err="1">
                <a:solidFill>
                  <a:srgbClr val="66FF33"/>
                </a:solidFill>
              </a:rPr>
              <a:t>esLLena</a:t>
            </a:r>
            <a:r>
              <a:rPr lang="es-ES" dirty="0">
                <a:solidFill>
                  <a:srgbClr val="66FF33"/>
                </a:solidFill>
              </a:rPr>
              <a:t>() en una COLA?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609877" y="1829939"/>
            <a:ext cx="5193400" cy="2216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Prácticamente estos métodos nos permitirán saber si nuestra cola creada esta vacía de datos o registros (</a:t>
            </a:r>
            <a:r>
              <a:rPr lang="es-ES" sz="1800" dirty="0" err="1"/>
              <a:t>Metodo</a:t>
            </a:r>
            <a:r>
              <a:rPr lang="es-ES" sz="1800" dirty="0"/>
              <a:t> </a:t>
            </a:r>
            <a:r>
              <a:rPr lang="es-ES" sz="1800" dirty="0" err="1"/>
              <a:t>EsVacia</a:t>
            </a:r>
            <a:r>
              <a:rPr lang="es-ES" sz="1800" dirty="0"/>
              <a:t>); o en caso contrario si cuenta con algún dato o registro dentro de la cola(Método </a:t>
            </a:r>
            <a:r>
              <a:rPr lang="es-ES" sz="1800" dirty="0" err="1"/>
              <a:t>EsLlena</a:t>
            </a:r>
            <a:r>
              <a:rPr lang="es-ES" sz="1800" dirty="0"/>
              <a:t>)</a:t>
            </a: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1D6E384F-FFF3-488C-BB91-2E8CE578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24" y="1507345"/>
            <a:ext cx="3318171" cy="33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9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9. ¿Qué son los </a:t>
            </a:r>
            <a:r>
              <a:rPr lang="es-ES" dirty="0">
                <a:solidFill>
                  <a:srgbClr val="FFC000"/>
                </a:solidFill>
              </a:rPr>
              <a:t>métodos estáticos en JAVA?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1416591" y="1728049"/>
            <a:ext cx="6136598" cy="2403331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1888190" y="1996992"/>
            <a:ext cx="5193400" cy="186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métodos estáticos en Java son métodos asociados a la clase en lugar de una instancia específica. Se pueden llamar directamente desde la clase sin necesidad de crear un objeto.</a:t>
            </a:r>
            <a:endParaRPr lang="es-MX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6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126416"/>
            <a:ext cx="7710860" cy="938379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10.¿A través de un gráfico, muestre </a:t>
            </a:r>
            <a:r>
              <a:rPr lang="es-ES" dirty="0">
                <a:solidFill>
                  <a:srgbClr val="66FF66"/>
                </a:solidFill>
              </a:rPr>
              <a:t>los métodos mínimos que debería de tener una COLA?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060" y="111416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592D3E1-721E-4FCA-B42D-D84D938A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971" y="1228462"/>
            <a:ext cx="3096057" cy="3915037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0F26F9D6-8C3F-4474-957A-68CFC7667ED2}"/>
              </a:ext>
            </a:extLst>
          </p:cNvPr>
          <p:cNvSpPr/>
          <p:nvPr/>
        </p:nvSpPr>
        <p:spPr>
          <a:xfrm>
            <a:off x="6208295" y="3116179"/>
            <a:ext cx="216568" cy="19009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E0707C-5083-47DA-85A6-C9EC2202502E}"/>
              </a:ext>
            </a:extLst>
          </p:cNvPr>
          <p:cNvSpPr txBox="1"/>
          <p:nvPr/>
        </p:nvSpPr>
        <p:spPr>
          <a:xfrm>
            <a:off x="6465003" y="391274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METODOS</a:t>
            </a:r>
          </a:p>
        </p:txBody>
      </p:sp>
    </p:spTree>
    <p:extLst>
      <p:ext uri="{BB962C8B-B14F-4D97-AF65-F5344CB8AC3E}">
        <p14:creationId xmlns:p14="http://schemas.microsoft.com/office/powerpoint/2010/main" val="140965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title"/>
          </p:nvPr>
        </p:nvSpPr>
        <p:spPr>
          <a:xfrm>
            <a:off x="752621" y="1165671"/>
            <a:ext cx="28767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Parte </a:t>
            </a:r>
            <a:r>
              <a:rPr lang="en" sz="3600" dirty="0">
                <a:solidFill>
                  <a:srgbClr val="66FF66"/>
                </a:solidFill>
              </a:rPr>
              <a:t>PRACTICA</a:t>
            </a:r>
            <a:endParaRPr sz="3600" dirty="0">
              <a:solidFill>
                <a:srgbClr val="66FF66"/>
              </a:solidFill>
            </a:endParaRPr>
          </a:p>
        </p:txBody>
      </p:sp>
      <p:grpSp>
        <p:nvGrpSpPr>
          <p:cNvPr id="361" name="Google Shape;361;p48"/>
          <p:cNvGrpSpPr/>
          <p:nvPr/>
        </p:nvGrpSpPr>
        <p:grpSpPr>
          <a:xfrm>
            <a:off x="898800" y="1786325"/>
            <a:ext cx="2590000" cy="114300"/>
            <a:chOff x="5335825" y="3106700"/>
            <a:chExt cx="2590000" cy="114300"/>
          </a:xfrm>
        </p:grpSpPr>
        <p:sp>
          <p:nvSpPr>
            <p:cNvPr id="362" name="Google Shape;362;p48"/>
            <p:cNvSpPr/>
            <p:nvPr/>
          </p:nvSpPr>
          <p:spPr>
            <a:xfrm>
              <a:off x="5335825" y="3106700"/>
              <a:ext cx="24159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40">
            <a:extLst>
              <a:ext uri="{FF2B5EF4-FFF2-40B4-BE49-F238E27FC236}">
                <a16:creationId xmlns:a16="http://schemas.microsoft.com/office/drawing/2014/main" id="{E3F40ECD-1A65-46E6-AF4C-42B1D4F6E261}"/>
              </a:ext>
            </a:extLst>
          </p:cNvPr>
          <p:cNvSpPr txBox="1">
            <a:spLocks/>
          </p:cNvSpPr>
          <p:nvPr/>
        </p:nvSpPr>
        <p:spPr>
          <a:xfrm>
            <a:off x="898800" y="625642"/>
            <a:ext cx="1158600" cy="490506"/>
          </a:xfrm>
          <a:prstGeom prst="rect">
            <a:avLst/>
          </a:prstGeom>
          <a:solidFill>
            <a:srgbClr val="110724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886" y="180473"/>
            <a:ext cx="7706227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11. Crear las clases necesarias para la PILA DE CLIENTES.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F2BF08-C81B-419F-9A6B-82291879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33" y="1396946"/>
            <a:ext cx="3229426" cy="31436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877D19A-E0A0-44A5-9E98-883EF6FD7788}"/>
              </a:ext>
            </a:extLst>
          </p:cNvPr>
          <p:cNvSpPr txBox="1"/>
          <p:nvPr/>
        </p:nvSpPr>
        <p:spPr>
          <a:xfrm>
            <a:off x="4117808" y="1684421"/>
            <a:ext cx="4307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Crear la clase Cliente</a:t>
            </a:r>
          </a:p>
          <a:p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Crear la clase </a:t>
            </a:r>
            <a:r>
              <a:rPr lang="es-E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ColaDeClientes</a:t>
            </a:r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Crear la clase </a:t>
            </a:r>
            <a:r>
              <a:rPr lang="es-E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Crear un paquete de nombre </a:t>
            </a:r>
            <a:r>
              <a:rPr lang="es-E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ColaDeClientes</a:t>
            </a:r>
            <a:r>
              <a:rPr lang="es-E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(todas las clases deberán de estar dentro de este paquete)</a:t>
            </a:r>
          </a:p>
        </p:txBody>
      </p:sp>
    </p:spTree>
    <p:extLst>
      <p:ext uri="{BB962C8B-B14F-4D97-AF65-F5344CB8AC3E}">
        <p14:creationId xmlns:p14="http://schemas.microsoft.com/office/powerpoint/2010/main" val="255969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886" y="180473"/>
            <a:ext cx="7706227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11. Crear las clases necesarias para la PILA DE CLIENTES.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EF256C-01AC-48DD-97C0-2329CBE0C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7873" y="1263317"/>
            <a:ext cx="6460959" cy="33920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EDFCB5-2164-4C47-A64C-E5893FEEB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81" y="1263317"/>
            <a:ext cx="2054392" cy="33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7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886" y="180473"/>
            <a:ext cx="7706227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11. Crear las clases necesarias para la PILA DE CLIENTES.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AC226-E5AC-4C89-B173-1D73BDA5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7" y="1212182"/>
            <a:ext cx="2524125" cy="3657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6E3AAB-A624-41F2-BCD6-DE027CBB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82" y="1212182"/>
            <a:ext cx="2619994" cy="3657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EAE621-6FC8-49A7-A30C-E64ADE78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96" y="1212182"/>
            <a:ext cx="3023418" cy="22010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4D6B0DB-03A7-4D20-A713-E1045760656E}"/>
              </a:ext>
            </a:extLst>
          </p:cNvPr>
          <p:cNvSpPr txBox="1"/>
          <p:nvPr/>
        </p:nvSpPr>
        <p:spPr>
          <a:xfrm>
            <a:off x="5461076" y="3413209"/>
            <a:ext cx="30005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5"/>
              </a:rPr>
              <a:t>https://github.com/edssonivver/ESTRUCTURA-DE-DATOS/tree/main/HITO-4/TAREA-FINAL-H4/ColaDeClientes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6406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887" y="180474"/>
            <a:ext cx="7294146" cy="48126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66FF66"/>
                </a:solidFill>
              </a:rPr>
              <a:t>12.Inicializar la cola de clientes.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4AEFBB1-DBA5-460D-B634-B297612EA9C2}"/>
              </a:ext>
            </a:extLst>
          </p:cNvPr>
          <p:cNvSpPr txBox="1"/>
          <p:nvPr/>
        </p:nvSpPr>
        <p:spPr>
          <a:xfrm>
            <a:off x="798596" y="661738"/>
            <a:ext cx="713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Crear una cola con 5 clientes. ■ En la clase MAIN deberán estar los 5 clientes. ■ Mostrar todos los datos de la cola de clientes </a:t>
            </a:r>
            <a:endParaRPr lang="es-MX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BC41BA-D73C-4979-829C-46740601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515" y="1333528"/>
            <a:ext cx="8061159" cy="33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4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</a:t>
            </a:r>
            <a:r>
              <a:rPr lang="en" dirty="0"/>
              <a:t>abla de  </a:t>
            </a:r>
            <a:r>
              <a:rPr lang="en" dirty="0">
                <a:solidFill>
                  <a:schemeClr val="lt1"/>
                </a:solidFill>
              </a:rPr>
              <a:t>contenido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34" name="Google Shape;234;p3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29;p34">
            <a:extLst>
              <a:ext uri="{FF2B5EF4-FFF2-40B4-BE49-F238E27FC236}">
                <a16:creationId xmlns:a16="http://schemas.microsoft.com/office/drawing/2014/main" id="{30CBAF76-BE7D-4E4C-80C1-CF8A32589397}"/>
              </a:ext>
            </a:extLst>
          </p:cNvPr>
          <p:cNvSpPr txBox="1">
            <a:spLocks/>
          </p:cNvSpPr>
          <p:nvPr/>
        </p:nvSpPr>
        <p:spPr>
          <a:xfrm>
            <a:off x="2389552" y="2314944"/>
            <a:ext cx="23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400"/>
              <a:buFont typeface="Oswald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EA7D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/PARTE TEORICA</a:t>
            </a:r>
          </a:p>
        </p:txBody>
      </p:sp>
      <p:sp>
        <p:nvSpPr>
          <p:cNvPr id="58" name="Google Shape;530;p34">
            <a:extLst>
              <a:ext uri="{FF2B5EF4-FFF2-40B4-BE49-F238E27FC236}">
                <a16:creationId xmlns:a16="http://schemas.microsoft.com/office/drawing/2014/main" id="{18FA2DBE-3E96-401F-AF6B-42149C76604E}"/>
              </a:ext>
            </a:extLst>
          </p:cNvPr>
          <p:cNvSpPr txBox="1">
            <a:spLocks/>
          </p:cNvSpPr>
          <p:nvPr/>
        </p:nvSpPr>
        <p:spPr>
          <a:xfrm>
            <a:off x="1486552" y="2314932"/>
            <a:ext cx="8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000"/>
              <a:buFont typeface="Oswa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EA7D"/>
                </a:solidFill>
                <a:effectLst/>
                <a:uLnTx/>
                <a:uFillTx/>
                <a:latin typeface="Oswald"/>
                <a:sym typeface="Oswald"/>
              </a:rPr>
              <a:t>/01</a:t>
            </a:r>
          </a:p>
        </p:txBody>
      </p:sp>
      <p:sp>
        <p:nvSpPr>
          <p:cNvPr id="59" name="Google Shape;531;p34">
            <a:extLst>
              <a:ext uri="{FF2B5EF4-FFF2-40B4-BE49-F238E27FC236}">
                <a16:creationId xmlns:a16="http://schemas.microsoft.com/office/drawing/2014/main" id="{FC39E1AC-EB8F-4051-A4A8-D0E0C61A8C80}"/>
              </a:ext>
            </a:extLst>
          </p:cNvPr>
          <p:cNvSpPr txBox="1">
            <a:spLocks/>
          </p:cNvSpPr>
          <p:nvPr/>
        </p:nvSpPr>
        <p:spPr>
          <a:xfrm>
            <a:off x="2274685" y="2935550"/>
            <a:ext cx="2336400" cy="11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Se explicara conceptos elementales de </a:t>
            </a:r>
            <a:r>
              <a:rPr lang="es-ES" dirty="0">
                <a:solidFill>
                  <a:srgbClr val="E2E2E2"/>
                </a:solidFill>
              </a:rPr>
              <a:t>Estructura de Datos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que se vio durante el Hito 4.</a:t>
            </a:r>
          </a:p>
        </p:txBody>
      </p:sp>
      <p:sp>
        <p:nvSpPr>
          <p:cNvPr id="60" name="Google Shape;532;p34">
            <a:extLst>
              <a:ext uri="{FF2B5EF4-FFF2-40B4-BE49-F238E27FC236}">
                <a16:creationId xmlns:a16="http://schemas.microsoft.com/office/drawing/2014/main" id="{1D8DD108-2D1A-44C2-9013-47FF2726E63D}"/>
              </a:ext>
            </a:extLst>
          </p:cNvPr>
          <p:cNvSpPr txBox="1">
            <a:spLocks/>
          </p:cNvSpPr>
          <p:nvPr/>
        </p:nvSpPr>
        <p:spPr>
          <a:xfrm>
            <a:off x="5939999" y="2314956"/>
            <a:ext cx="23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400"/>
              <a:buFont typeface="Oswald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>
                <a:ln>
                  <a:noFill/>
                </a:ln>
                <a:solidFill>
                  <a:srgbClr val="E5A083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/PARTE PRACTICA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rgbClr val="E5A083">
                  <a:lumMod val="60000"/>
                  <a:lumOff val="40000"/>
                </a:srgbClr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61" name="Google Shape;533;p34">
            <a:extLst>
              <a:ext uri="{FF2B5EF4-FFF2-40B4-BE49-F238E27FC236}">
                <a16:creationId xmlns:a16="http://schemas.microsoft.com/office/drawing/2014/main" id="{4422E219-1FD8-402F-8786-237672CC8973}"/>
              </a:ext>
            </a:extLst>
          </p:cNvPr>
          <p:cNvSpPr txBox="1">
            <a:spLocks/>
          </p:cNvSpPr>
          <p:nvPr/>
        </p:nvSpPr>
        <p:spPr>
          <a:xfrm>
            <a:off x="5103599" y="2314944"/>
            <a:ext cx="8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000"/>
              <a:buFont typeface="Oswa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E5A083"/>
                </a:solidFill>
                <a:effectLst/>
                <a:uLnTx/>
                <a:uFillTx/>
                <a:latin typeface="Oswald"/>
                <a:sym typeface="Oswald"/>
              </a:rPr>
              <a:t>/02</a:t>
            </a: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E5A083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62" name="Google Shape;534;p34">
            <a:extLst>
              <a:ext uri="{FF2B5EF4-FFF2-40B4-BE49-F238E27FC236}">
                <a16:creationId xmlns:a16="http://schemas.microsoft.com/office/drawing/2014/main" id="{5F456775-5677-4AED-BCE0-41D080323C3E}"/>
              </a:ext>
            </a:extLst>
          </p:cNvPr>
          <p:cNvSpPr txBox="1">
            <a:spLocks/>
          </p:cNvSpPr>
          <p:nvPr/>
        </p:nvSpPr>
        <p:spPr>
          <a:xfrm>
            <a:off x="5508321" y="2935550"/>
            <a:ext cx="2336400" cy="9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Se presentara la aplicación de la parte teórica para la resolución de los ejercicios.</a:t>
            </a:r>
          </a:p>
        </p:txBody>
      </p:sp>
      <p:sp>
        <p:nvSpPr>
          <p:cNvPr id="63" name="Google Shape;559;p34">
            <a:extLst>
              <a:ext uri="{FF2B5EF4-FFF2-40B4-BE49-F238E27FC236}">
                <a16:creationId xmlns:a16="http://schemas.microsoft.com/office/drawing/2014/main" id="{6A2BE07C-A69D-4A2A-ADA5-7BE6F3C61953}"/>
              </a:ext>
            </a:extLst>
          </p:cNvPr>
          <p:cNvSpPr/>
          <p:nvPr/>
        </p:nvSpPr>
        <p:spPr>
          <a:xfrm>
            <a:off x="1937849" y="309375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rgbClr val="E2E2E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Google Shape;561;p34">
            <a:extLst>
              <a:ext uri="{FF2B5EF4-FFF2-40B4-BE49-F238E27FC236}">
                <a16:creationId xmlns:a16="http://schemas.microsoft.com/office/drawing/2014/main" id="{21CBF202-5305-46B1-A800-8754F89AB7FF}"/>
              </a:ext>
            </a:extLst>
          </p:cNvPr>
          <p:cNvSpPr/>
          <p:nvPr/>
        </p:nvSpPr>
        <p:spPr>
          <a:xfrm>
            <a:off x="5242908" y="309375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rgbClr val="E2E2E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5" name="Google Shape;706;p37">
            <a:extLst>
              <a:ext uri="{FF2B5EF4-FFF2-40B4-BE49-F238E27FC236}">
                <a16:creationId xmlns:a16="http://schemas.microsoft.com/office/drawing/2014/main" id="{D3BD8753-B167-433D-AD59-D973C2CC8AD4}"/>
              </a:ext>
            </a:extLst>
          </p:cNvPr>
          <p:cNvGrpSpPr/>
          <p:nvPr/>
        </p:nvGrpSpPr>
        <p:grpSpPr>
          <a:xfrm>
            <a:off x="867601" y="2200825"/>
            <a:ext cx="737100" cy="737100"/>
            <a:chOff x="991075" y="1881675"/>
            <a:chExt cx="737100" cy="737100"/>
          </a:xfrm>
        </p:grpSpPr>
        <p:sp>
          <p:nvSpPr>
            <p:cNvPr id="66" name="Google Shape;707;p37">
              <a:extLst>
                <a:ext uri="{FF2B5EF4-FFF2-40B4-BE49-F238E27FC236}">
                  <a16:creationId xmlns:a16="http://schemas.microsoft.com/office/drawing/2014/main" id="{2E63F2CD-0FBC-4881-8A00-E5C67BD6076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708;p37">
              <a:extLst>
                <a:ext uri="{FF2B5EF4-FFF2-40B4-BE49-F238E27FC236}">
                  <a16:creationId xmlns:a16="http://schemas.microsoft.com/office/drawing/2014/main" id="{781CBF88-72A8-4FEE-A0FB-82380FD8D7DF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Google Shape;763;p37">
            <a:extLst>
              <a:ext uri="{FF2B5EF4-FFF2-40B4-BE49-F238E27FC236}">
                <a16:creationId xmlns:a16="http://schemas.microsoft.com/office/drawing/2014/main" id="{BFB0C024-DFCF-4B8F-81E9-AEF1F58D88C3}"/>
              </a:ext>
            </a:extLst>
          </p:cNvPr>
          <p:cNvGrpSpPr/>
          <p:nvPr/>
        </p:nvGrpSpPr>
        <p:grpSpPr>
          <a:xfrm>
            <a:off x="1031649" y="2394035"/>
            <a:ext cx="408999" cy="350681"/>
            <a:chOff x="3159447" y="1439568"/>
            <a:chExt cx="385957" cy="330924"/>
          </a:xfrm>
        </p:grpSpPr>
        <p:sp>
          <p:nvSpPr>
            <p:cNvPr id="69" name="Google Shape;764;p37">
              <a:extLst>
                <a:ext uri="{FF2B5EF4-FFF2-40B4-BE49-F238E27FC236}">
                  <a16:creationId xmlns:a16="http://schemas.microsoft.com/office/drawing/2014/main" id="{F8D4D6C3-A7D6-4014-B4F2-FA642CFEE4F5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2B2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765;p37">
              <a:extLst>
                <a:ext uri="{FF2B5EF4-FFF2-40B4-BE49-F238E27FC236}">
                  <a16:creationId xmlns:a16="http://schemas.microsoft.com/office/drawing/2014/main" id="{5D8DFE0A-D0E2-46D5-81A4-FD677CC2ED67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766;p37">
              <a:extLst>
                <a:ext uri="{FF2B5EF4-FFF2-40B4-BE49-F238E27FC236}">
                  <a16:creationId xmlns:a16="http://schemas.microsoft.com/office/drawing/2014/main" id="{A313B9C9-42FC-4F40-B37F-A01E6065256D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767;p37">
              <a:extLst>
                <a:ext uri="{FF2B5EF4-FFF2-40B4-BE49-F238E27FC236}">
                  <a16:creationId xmlns:a16="http://schemas.microsoft.com/office/drawing/2014/main" id="{8DEEB4E3-920D-4326-9C81-CB54A9D4C7F0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768;p37">
              <a:extLst>
                <a:ext uri="{FF2B5EF4-FFF2-40B4-BE49-F238E27FC236}">
                  <a16:creationId xmlns:a16="http://schemas.microsoft.com/office/drawing/2014/main" id="{B2026589-11AA-4643-A4F8-86B3798D6FA6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769;p37">
              <a:extLst>
                <a:ext uri="{FF2B5EF4-FFF2-40B4-BE49-F238E27FC236}">
                  <a16:creationId xmlns:a16="http://schemas.microsoft.com/office/drawing/2014/main" id="{503F3B1B-6797-447E-9CE9-A2E9BF6CE38E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770;p37">
              <a:extLst>
                <a:ext uri="{FF2B5EF4-FFF2-40B4-BE49-F238E27FC236}">
                  <a16:creationId xmlns:a16="http://schemas.microsoft.com/office/drawing/2014/main" id="{15B3AFD8-037D-41BA-8C06-F8A604C66F9E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771;p37">
              <a:extLst>
                <a:ext uri="{FF2B5EF4-FFF2-40B4-BE49-F238E27FC236}">
                  <a16:creationId xmlns:a16="http://schemas.microsoft.com/office/drawing/2014/main" id="{7CFA6D0C-3F69-49FE-8C7A-E39E5CE0C9CD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772;p37">
              <a:extLst>
                <a:ext uri="{FF2B5EF4-FFF2-40B4-BE49-F238E27FC236}">
                  <a16:creationId xmlns:a16="http://schemas.microsoft.com/office/drawing/2014/main" id="{86D2E14F-5D35-4047-A3DC-5CBA35EB2A8D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773;p37">
              <a:extLst>
                <a:ext uri="{FF2B5EF4-FFF2-40B4-BE49-F238E27FC236}">
                  <a16:creationId xmlns:a16="http://schemas.microsoft.com/office/drawing/2014/main" id="{EC300248-B3FF-4B86-83AF-2F9B0C9F27F1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774;p37">
              <a:extLst>
                <a:ext uri="{FF2B5EF4-FFF2-40B4-BE49-F238E27FC236}">
                  <a16:creationId xmlns:a16="http://schemas.microsoft.com/office/drawing/2014/main" id="{FB391CB3-3E8E-48EB-913F-F5DDF17B2BAB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775;p37">
              <a:extLst>
                <a:ext uri="{FF2B5EF4-FFF2-40B4-BE49-F238E27FC236}">
                  <a16:creationId xmlns:a16="http://schemas.microsoft.com/office/drawing/2014/main" id="{84F91813-3FF3-4756-80E3-A76818EC8813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776;p37">
              <a:extLst>
                <a:ext uri="{FF2B5EF4-FFF2-40B4-BE49-F238E27FC236}">
                  <a16:creationId xmlns:a16="http://schemas.microsoft.com/office/drawing/2014/main" id="{63F712A6-CA38-4E1F-AECB-24DA086FDB71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777;p37">
              <a:extLst>
                <a:ext uri="{FF2B5EF4-FFF2-40B4-BE49-F238E27FC236}">
                  <a16:creationId xmlns:a16="http://schemas.microsoft.com/office/drawing/2014/main" id="{F5233CB9-50FF-4FC6-A676-8B72DC3F94C8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778;p37">
              <a:extLst>
                <a:ext uri="{FF2B5EF4-FFF2-40B4-BE49-F238E27FC236}">
                  <a16:creationId xmlns:a16="http://schemas.microsoft.com/office/drawing/2014/main" id="{FA8C3549-6AF5-4584-95B3-F2A27666B588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779;p37">
              <a:extLst>
                <a:ext uri="{FF2B5EF4-FFF2-40B4-BE49-F238E27FC236}">
                  <a16:creationId xmlns:a16="http://schemas.microsoft.com/office/drawing/2014/main" id="{4451EB2D-22A2-4CA3-99D6-D27C59A55795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780;p37">
              <a:extLst>
                <a:ext uri="{FF2B5EF4-FFF2-40B4-BE49-F238E27FC236}">
                  <a16:creationId xmlns:a16="http://schemas.microsoft.com/office/drawing/2014/main" id="{265F0917-FCF8-4647-B278-A3CDF4F1058C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781;p37">
              <a:extLst>
                <a:ext uri="{FF2B5EF4-FFF2-40B4-BE49-F238E27FC236}">
                  <a16:creationId xmlns:a16="http://schemas.microsoft.com/office/drawing/2014/main" id="{54FBEAB8-4C27-4FF1-B5DA-7D4EE0C2CBFA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oogle Shape;709;p37">
            <a:extLst>
              <a:ext uri="{FF2B5EF4-FFF2-40B4-BE49-F238E27FC236}">
                <a16:creationId xmlns:a16="http://schemas.microsoft.com/office/drawing/2014/main" id="{61C30115-E564-4FD1-B98F-6F39A37BDCF9}"/>
              </a:ext>
            </a:extLst>
          </p:cNvPr>
          <p:cNvGrpSpPr/>
          <p:nvPr/>
        </p:nvGrpSpPr>
        <p:grpSpPr>
          <a:xfrm>
            <a:off x="4454988" y="2200825"/>
            <a:ext cx="737100" cy="737100"/>
            <a:chOff x="991075" y="1881675"/>
            <a:chExt cx="737100" cy="737100"/>
          </a:xfrm>
        </p:grpSpPr>
        <p:sp>
          <p:nvSpPr>
            <p:cNvPr id="88" name="Google Shape;710;p37">
              <a:extLst>
                <a:ext uri="{FF2B5EF4-FFF2-40B4-BE49-F238E27FC236}">
                  <a16:creationId xmlns:a16="http://schemas.microsoft.com/office/drawing/2014/main" id="{A07D986E-4872-4B10-8FFB-7C7ACD611F3A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711;p37">
              <a:extLst>
                <a:ext uri="{FF2B5EF4-FFF2-40B4-BE49-F238E27FC236}">
                  <a16:creationId xmlns:a16="http://schemas.microsoft.com/office/drawing/2014/main" id="{AED04C73-604F-41FC-9A18-664AEB1CAC17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oogle Shape;738;p37">
            <a:extLst>
              <a:ext uri="{FF2B5EF4-FFF2-40B4-BE49-F238E27FC236}">
                <a16:creationId xmlns:a16="http://schemas.microsoft.com/office/drawing/2014/main" id="{78A1B50D-AA85-4B03-A880-4BDC76ECD94F}"/>
              </a:ext>
            </a:extLst>
          </p:cNvPr>
          <p:cNvGrpSpPr/>
          <p:nvPr/>
        </p:nvGrpSpPr>
        <p:grpSpPr>
          <a:xfrm>
            <a:off x="4619042" y="2391054"/>
            <a:ext cx="409009" cy="356642"/>
            <a:chOff x="4367550" y="2156499"/>
            <a:chExt cx="409009" cy="356642"/>
          </a:xfrm>
        </p:grpSpPr>
        <p:sp>
          <p:nvSpPr>
            <p:cNvPr id="91" name="Google Shape;739;p37">
              <a:extLst>
                <a:ext uri="{FF2B5EF4-FFF2-40B4-BE49-F238E27FC236}">
                  <a16:creationId xmlns:a16="http://schemas.microsoft.com/office/drawing/2014/main" id="{C17055A2-83DA-400D-8C7B-C06B3328385B}"/>
                </a:ext>
              </a:extLst>
            </p:cNvPr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2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740;p37">
              <a:extLst>
                <a:ext uri="{FF2B5EF4-FFF2-40B4-BE49-F238E27FC236}">
                  <a16:creationId xmlns:a16="http://schemas.microsoft.com/office/drawing/2014/main" id="{1EFAC248-C6CB-410E-A9F7-16EEF321C36B}"/>
                </a:ext>
              </a:extLst>
            </p:cNvPr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741;p37">
              <a:extLst>
                <a:ext uri="{FF2B5EF4-FFF2-40B4-BE49-F238E27FC236}">
                  <a16:creationId xmlns:a16="http://schemas.microsoft.com/office/drawing/2014/main" id="{E0BCEC0F-FBB7-4314-B374-6CF62220A8E5}"/>
                </a:ext>
              </a:extLst>
            </p:cNvPr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742;p37">
              <a:extLst>
                <a:ext uri="{FF2B5EF4-FFF2-40B4-BE49-F238E27FC236}">
                  <a16:creationId xmlns:a16="http://schemas.microsoft.com/office/drawing/2014/main" id="{3DC525A7-9CE8-452B-B231-515829000B04}"/>
                </a:ext>
              </a:extLst>
            </p:cNvPr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743;p37">
              <a:extLst>
                <a:ext uri="{FF2B5EF4-FFF2-40B4-BE49-F238E27FC236}">
                  <a16:creationId xmlns:a16="http://schemas.microsoft.com/office/drawing/2014/main" id="{43F5C274-2566-4BF7-B949-9242F444F086}"/>
                </a:ext>
              </a:extLst>
            </p:cNvPr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744;p37">
              <a:extLst>
                <a:ext uri="{FF2B5EF4-FFF2-40B4-BE49-F238E27FC236}">
                  <a16:creationId xmlns:a16="http://schemas.microsoft.com/office/drawing/2014/main" id="{E1198F8D-FE6C-48E0-B1D3-9BED50BA8510}"/>
                </a:ext>
              </a:extLst>
            </p:cNvPr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745;p37">
              <a:extLst>
                <a:ext uri="{FF2B5EF4-FFF2-40B4-BE49-F238E27FC236}">
                  <a16:creationId xmlns:a16="http://schemas.microsoft.com/office/drawing/2014/main" id="{3747D668-FE92-4AC4-B037-DC96AFB03182}"/>
                </a:ext>
              </a:extLst>
            </p:cNvPr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24B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746;p37">
              <a:extLst>
                <a:ext uri="{FF2B5EF4-FFF2-40B4-BE49-F238E27FC236}">
                  <a16:creationId xmlns:a16="http://schemas.microsoft.com/office/drawing/2014/main" id="{BEFB3BE4-2AFA-4E35-9147-F74143EC21B0}"/>
                </a:ext>
              </a:extLst>
            </p:cNvPr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747;p37">
              <a:extLst>
                <a:ext uri="{FF2B5EF4-FFF2-40B4-BE49-F238E27FC236}">
                  <a16:creationId xmlns:a16="http://schemas.microsoft.com/office/drawing/2014/main" id="{F4533A86-8E52-4A3E-B2FB-E22CB9ED92FF}"/>
                </a:ext>
              </a:extLst>
            </p:cNvPr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748;p37">
              <a:extLst>
                <a:ext uri="{FF2B5EF4-FFF2-40B4-BE49-F238E27FC236}">
                  <a16:creationId xmlns:a16="http://schemas.microsoft.com/office/drawing/2014/main" id="{0963B20D-0C60-439C-BBB5-0FA2148B5C08}"/>
                </a:ext>
              </a:extLst>
            </p:cNvPr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749;p37">
              <a:extLst>
                <a:ext uri="{FF2B5EF4-FFF2-40B4-BE49-F238E27FC236}">
                  <a16:creationId xmlns:a16="http://schemas.microsoft.com/office/drawing/2014/main" id="{573C1BB2-232D-4808-9167-92433CE76D43}"/>
                </a:ext>
              </a:extLst>
            </p:cNvPr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750;p37">
              <a:extLst>
                <a:ext uri="{FF2B5EF4-FFF2-40B4-BE49-F238E27FC236}">
                  <a16:creationId xmlns:a16="http://schemas.microsoft.com/office/drawing/2014/main" id="{C6CBB1E4-3240-4693-832E-2A8F4EF0C3DF}"/>
                </a:ext>
              </a:extLst>
            </p:cNvPr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751;p37">
              <a:extLst>
                <a:ext uri="{FF2B5EF4-FFF2-40B4-BE49-F238E27FC236}">
                  <a16:creationId xmlns:a16="http://schemas.microsoft.com/office/drawing/2014/main" id="{63422C7B-9690-4BBF-99CB-07597249FE56}"/>
                </a:ext>
              </a:extLst>
            </p:cNvPr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918" y="417949"/>
            <a:ext cx="7294146" cy="48126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66FF66"/>
                </a:solidFill>
              </a:rPr>
              <a:t>12.Inicializar la cola de clientes.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BFD11F-BBE8-45A0-ADC0-F5D0111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7" y="1212182"/>
            <a:ext cx="2524125" cy="3657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43EC7E-B8D1-44A4-AE74-B5090188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82" y="1212182"/>
            <a:ext cx="2619994" cy="3657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17D64F-417D-4385-B48D-2423909B8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96" y="1212183"/>
            <a:ext cx="3023418" cy="197618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72C8D6-DDDE-4E67-B765-60089B2F7548}"/>
              </a:ext>
            </a:extLst>
          </p:cNvPr>
          <p:cNvSpPr txBox="1"/>
          <p:nvPr/>
        </p:nvSpPr>
        <p:spPr>
          <a:xfrm>
            <a:off x="5461076" y="3238819"/>
            <a:ext cx="3000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5"/>
              </a:rPr>
              <a:t>https://github.com/edssonivver/ESTRUCTURA-DE-DATOS/blob/main/HITO-4/TAREA-FINAL-H4/ColaDeClientes/Main.java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37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FF00"/>
                </a:solidFill>
              </a:rPr>
              <a:t>13.Promoción para usuarios de Bolivia.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77D19A-E0A0-44A5-9E98-883EF6FD7788}"/>
              </a:ext>
            </a:extLst>
          </p:cNvPr>
          <p:cNvSpPr txBox="1"/>
          <p:nvPr/>
        </p:nvSpPr>
        <p:spPr>
          <a:xfrm>
            <a:off x="900863" y="1479884"/>
            <a:ext cx="7342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En el mes de diciembre a todos los clientes de Bolivia se les dará una promoción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cuanto a precios en viajes a nivel nacional.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A todos los clientes que sean de nacionalidad boliviana y además el tipo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cliente GOLD, convertir a estos clientes en VIP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Es decir si es de Bolivia y es GOLD deberá ser ahora un cliente VIP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El método estático dentro de la clase MAIN recibe 3 atributos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La cola de clientes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El tipo de cliente</a:t>
            </a:r>
          </a:p>
          <a:p>
            <a:r>
              <a:rPr lang="es-E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La nacionalidad del cliente.</a:t>
            </a:r>
          </a:p>
        </p:txBody>
      </p:sp>
    </p:spTree>
    <p:extLst>
      <p:ext uri="{BB962C8B-B14F-4D97-AF65-F5344CB8AC3E}">
        <p14:creationId xmlns:p14="http://schemas.microsoft.com/office/powerpoint/2010/main" val="357733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FF00"/>
                </a:solidFill>
              </a:rPr>
              <a:t>13.Promoción para usuarios de Bolivia.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AB7ED1-B2A8-40E1-8DDA-B78C7F83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9" y="1015077"/>
            <a:ext cx="8287602" cy="39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9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FF00"/>
                </a:solidFill>
              </a:rPr>
              <a:t>13.Promoción para usuarios de Bolivia.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3D5841-C455-4545-932B-039585CF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8" y="1593182"/>
            <a:ext cx="8923263" cy="25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FF00"/>
                </a:solidFill>
              </a:rPr>
              <a:t>13.Promoción para usuarios de Bolivia.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E98F7B-9670-40D7-B89E-9922D3B6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7" y="950495"/>
            <a:ext cx="2524125" cy="40125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84EF23-DED1-4CC7-9CD9-E8399EE2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40" y="950495"/>
            <a:ext cx="2619994" cy="40125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150522-762B-4FF2-9E73-A0284C378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623" y="950495"/>
            <a:ext cx="3023418" cy="1976186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D594998-2F06-4209-8730-8A2DF83037D7}"/>
              </a:ext>
            </a:extLst>
          </p:cNvPr>
          <p:cNvSpPr/>
          <p:nvPr/>
        </p:nvSpPr>
        <p:spPr>
          <a:xfrm>
            <a:off x="181727" y="3236495"/>
            <a:ext cx="2296778" cy="1726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647614-FBA5-45BD-B893-548B5ED90F9A}"/>
              </a:ext>
            </a:extLst>
          </p:cNvPr>
          <p:cNvSpPr txBox="1"/>
          <p:nvPr/>
        </p:nvSpPr>
        <p:spPr>
          <a:xfrm>
            <a:off x="1443789" y="3977561"/>
            <a:ext cx="8799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00"/>
                </a:solidFill>
              </a:rPr>
              <a:t>DATO SIN CAMBIOS</a:t>
            </a:r>
            <a:endParaRPr lang="es-MX" b="1" dirty="0">
              <a:solidFill>
                <a:srgbClr val="FF0000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21A3766-584E-45D3-AE04-2ECCA1D812F2}"/>
              </a:ext>
            </a:extLst>
          </p:cNvPr>
          <p:cNvCxnSpPr/>
          <p:nvPr/>
        </p:nvCxnSpPr>
        <p:spPr>
          <a:xfrm flipH="1">
            <a:off x="1299411" y="4138863"/>
            <a:ext cx="144378" cy="132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605C58E-3F75-4DDE-813E-EACBC11ADB40}"/>
              </a:ext>
            </a:extLst>
          </p:cNvPr>
          <p:cNvSpPr txBox="1"/>
          <p:nvPr/>
        </p:nvSpPr>
        <p:spPr>
          <a:xfrm>
            <a:off x="5786940" y="3084906"/>
            <a:ext cx="2708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5"/>
              </a:rPr>
              <a:t>https://github.com/edssonivver/ESTRUCTURA-DE-DATOS/blob/main/HITO-4/TAREA-FINAL-H4/ColaDeClientes/Main.java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7219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FF00"/>
                </a:solidFill>
              </a:rPr>
              <a:t>13.Promoción para usuarios de Bolivia.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5BC011-D715-4956-92DD-A0751AC9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1" y="890337"/>
            <a:ext cx="2816063" cy="41268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18B163-8EF3-4A1B-B2ED-218BCF72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23" y="890337"/>
            <a:ext cx="2730917" cy="41268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B347E8-333A-4150-BFE9-F68815EE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53" y="890337"/>
            <a:ext cx="3050620" cy="2105526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E648A58-4B91-484E-A8B2-3B216D3E3CA7}"/>
              </a:ext>
            </a:extLst>
          </p:cNvPr>
          <p:cNvSpPr/>
          <p:nvPr/>
        </p:nvSpPr>
        <p:spPr>
          <a:xfrm>
            <a:off x="102651" y="3552323"/>
            <a:ext cx="2296778" cy="1401680"/>
          </a:xfrm>
          <a:prstGeom prst="roundRect">
            <a:avLst/>
          </a:prstGeom>
          <a:noFill/>
          <a:ln>
            <a:solidFill>
              <a:srgbClr val="66FF33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C7D85AD-6B28-4939-B784-48BB2E23BF14}"/>
              </a:ext>
            </a:extLst>
          </p:cNvPr>
          <p:cNvSpPr txBox="1"/>
          <p:nvPr/>
        </p:nvSpPr>
        <p:spPr>
          <a:xfrm>
            <a:off x="1443789" y="3977561"/>
            <a:ext cx="955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66FF33"/>
                </a:solidFill>
              </a:rPr>
              <a:t>DATO CON CAMBIOS</a:t>
            </a:r>
            <a:endParaRPr lang="es-MX" b="1" dirty="0">
              <a:solidFill>
                <a:srgbClr val="66FF33"/>
              </a:solidFill>
            </a:endParaRP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977EF9E-3350-4CE4-A077-A8859CBB7F01}"/>
              </a:ext>
            </a:extLst>
          </p:cNvPr>
          <p:cNvCxnSpPr>
            <a:stCxn id="13" idx="1"/>
          </p:cNvCxnSpPr>
          <p:nvPr/>
        </p:nvCxnSpPr>
        <p:spPr>
          <a:xfrm flipH="1">
            <a:off x="998621" y="4193005"/>
            <a:ext cx="445168" cy="306806"/>
          </a:xfrm>
          <a:prstGeom prst="straightConnector1">
            <a:avLst/>
          </a:prstGeom>
          <a:ln>
            <a:solidFill>
              <a:srgbClr val="66FF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7C1C59-EFAE-4AB3-B257-01A0F3381734}"/>
              </a:ext>
            </a:extLst>
          </p:cNvPr>
          <p:cNvSpPr txBox="1"/>
          <p:nvPr/>
        </p:nvSpPr>
        <p:spPr>
          <a:xfrm>
            <a:off x="5786940" y="3084906"/>
            <a:ext cx="2708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5"/>
              </a:rPr>
              <a:t>https://github.com/edssonivver/ESTRUCTURA-DE-DATOS/blob/main/HITO-4/TAREA-FINAL-H4/ColaDeClientes/Main.java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38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14.Moviendo clientes en la cola.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77D19A-E0A0-44A5-9E98-883EF6FD7788}"/>
              </a:ext>
            </a:extLst>
          </p:cNvPr>
          <p:cNvSpPr txBox="1"/>
          <p:nvPr/>
        </p:nvSpPr>
        <p:spPr>
          <a:xfrm>
            <a:off x="900864" y="1564105"/>
            <a:ext cx="7342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Mover al inicio todos los clientes mayores a 60 años.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■ Es decir si el cliente es mayor a 60 deberá de 	moverlo al inicio de la cola.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El método recibe 2 parámetros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■ La Cola de Clientes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■ El valor(</a:t>
            </a:r>
            <a:r>
              <a:rPr lang="es-E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 la edad.</a:t>
            </a:r>
          </a:p>
        </p:txBody>
      </p:sp>
    </p:spTree>
    <p:extLst>
      <p:ext uri="{BB962C8B-B14F-4D97-AF65-F5344CB8AC3E}">
        <p14:creationId xmlns:p14="http://schemas.microsoft.com/office/powerpoint/2010/main" val="1426911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14.Moviendo clientes en la cola.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FB2AC-4A2F-4392-8C8D-A4772FE2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0" y="895852"/>
            <a:ext cx="7847597" cy="41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14.Moviendo clientes en la cola.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769F7E-50C9-4C8E-A6B0-E398F04F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5" y="1615740"/>
            <a:ext cx="8295210" cy="26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8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C59916-3599-4EE6-ADC7-319BD65C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3" y="890337"/>
            <a:ext cx="2863826" cy="4072690"/>
          </a:xfrm>
          <a:prstGeom prst="rect">
            <a:avLst/>
          </a:prstGeom>
        </p:spPr>
      </p:pic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14.Moviendo clientes en la cola.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C7D85AD-6B28-4939-B784-48BB2E23BF14}"/>
              </a:ext>
            </a:extLst>
          </p:cNvPr>
          <p:cNvSpPr txBox="1"/>
          <p:nvPr/>
        </p:nvSpPr>
        <p:spPr>
          <a:xfrm>
            <a:off x="2057549" y="2413456"/>
            <a:ext cx="9556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00"/>
                </a:solidFill>
              </a:rPr>
              <a:t>DATO LLEVADO  ADELANTE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7C1C59-EFAE-4AB3-B257-01A0F3381734}"/>
              </a:ext>
            </a:extLst>
          </p:cNvPr>
          <p:cNvSpPr txBox="1"/>
          <p:nvPr/>
        </p:nvSpPr>
        <p:spPr>
          <a:xfrm>
            <a:off x="5786940" y="3084906"/>
            <a:ext cx="2708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3"/>
              </a:rPr>
              <a:t>https://github.com/edssonivver/ESTRUCTURA-DE-DATOS/blob/main/HITO-4/TAREA-FINAL-H4/ColaDeClientes/Main.java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98E2FB3B-88D1-4AA9-B0BE-E4A6EE932D2F}"/>
              </a:ext>
            </a:extLst>
          </p:cNvPr>
          <p:cNvSpPr/>
          <p:nvPr/>
        </p:nvSpPr>
        <p:spPr>
          <a:xfrm>
            <a:off x="1861952" y="1973179"/>
            <a:ext cx="267637" cy="131144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D5980F-B091-4B2F-881F-45137131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78" y="890337"/>
            <a:ext cx="2708859" cy="40726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902AF86-EA55-4695-8FC6-22058A871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401" y="890337"/>
            <a:ext cx="2708858" cy="19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622950" y="1693275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Comen</a:t>
            </a:r>
            <a:r>
              <a:rPr lang="en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zemos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68" name="Google Shape;268;p39"/>
          <p:cNvGrpSpPr/>
          <p:nvPr/>
        </p:nvGrpSpPr>
        <p:grpSpPr>
          <a:xfrm>
            <a:off x="3787900" y="2233575"/>
            <a:ext cx="1785800" cy="114325"/>
            <a:chOff x="6140025" y="3106700"/>
            <a:chExt cx="1785800" cy="114325"/>
          </a:xfrm>
        </p:grpSpPr>
        <p:sp>
          <p:nvSpPr>
            <p:cNvPr id="269" name="Google Shape;269;p39"/>
            <p:cNvSpPr/>
            <p:nvPr/>
          </p:nvSpPr>
          <p:spPr>
            <a:xfrm>
              <a:off x="6140025" y="3106725"/>
              <a:ext cx="16116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23;p50">
            <a:extLst>
              <a:ext uri="{FF2B5EF4-FFF2-40B4-BE49-F238E27FC236}">
                <a16:creationId xmlns:a16="http://schemas.microsoft.com/office/drawing/2014/main" id="{D5BD771E-25AB-469E-B44F-70B956AF6E24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775" y="675599"/>
            <a:ext cx="2509971" cy="4257347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pic>
        <p:nvPicPr>
          <p:cNvPr id="9" name="Google Shape;271;p39">
            <a:extLst>
              <a:ext uri="{FF2B5EF4-FFF2-40B4-BE49-F238E27FC236}">
                <a16:creationId xmlns:a16="http://schemas.microsoft.com/office/drawing/2014/main" id="{57C10F80-C67D-449A-97C0-353F25AEF612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2937" t="4160" r="2293" b="8242"/>
          <a:stretch/>
        </p:blipFill>
        <p:spPr>
          <a:xfrm>
            <a:off x="721160" y="1806634"/>
            <a:ext cx="2800175" cy="22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9;p36">
            <a:extLst>
              <a:ext uri="{FF2B5EF4-FFF2-40B4-BE49-F238E27FC236}">
                <a16:creationId xmlns:a16="http://schemas.microsoft.com/office/drawing/2014/main" id="{E9D6D123-2764-4CA8-AD7B-319C758222D9}"/>
              </a:ext>
            </a:extLst>
          </p:cNvPr>
          <p:cNvSpPr txBox="1">
            <a:spLocks/>
          </p:cNvSpPr>
          <p:nvPr/>
        </p:nvSpPr>
        <p:spPr>
          <a:xfrm>
            <a:off x="3043251" y="2469236"/>
            <a:ext cx="3859421" cy="9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ES" sz="6600" dirty="0">
                <a:solidFill>
                  <a:srgbClr val="66FF66"/>
                </a:solidFill>
              </a:rPr>
              <a:t>&gt; / </a:t>
            </a:r>
            <a:r>
              <a:rPr lang="es-E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edd</a:t>
            </a:r>
            <a:endParaRPr lang="es-E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180473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77D19A-E0A0-44A5-9E98-883EF6FD7788}"/>
              </a:ext>
            </a:extLst>
          </p:cNvPr>
          <p:cNvSpPr txBox="1"/>
          <p:nvPr/>
        </p:nvSpPr>
        <p:spPr>
          <a:xfrm>
            <a:off x="900864" y="1852863"/>
            <a:ext cx="7342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Por razones de promociones de vuelo, es necesario cambiar de vuelo a ciertos clientes.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Crear 2 colas con 5 clientes.</a:t>
            </a:r>
          </a:p>
          <a:p>
            <a:r>
              <a:rPr lang="es-E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Todos los clientes cuyo nombre sea Saul deberán ser agregados a la cola B al inicio.</a:t>
            </a:r>
          </a:p>
        </p:txBody>
      </p:sp>
    </p:spTree>
    <p:extLst>
      <p:ext uri="{BB962C8B-B14F-4D97-AF65-F5344CB8AC3E}">
        <p14:creationId xmlns:p14="http://schemas.microsoft.com/office/powerpoint/2010/main" val="3211905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300789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E96395-47D5-41BF-947C-579E7B86B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893" y="1064871"/>
            <a:ext cx="8636508" cy="38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300789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04712B-C678-4C0F-8EAA-F85C0B9A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0" y="1135727"/>
            <a:ext cx="2550194" cy="32317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AFA2C8-341C-428D-B287-525267DA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58" y="1135727"/>
            <a:ext cx="2790575" cy="37069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E1E450-E8F2-4CE1-8719-C6DF5138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28" y="1135728"/>
            <a:ext cx="2634414" cy="37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300789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008FEA-11E4-4FC4-8499-B27A6A98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20" y="1130968"/>
            <a:ext cx="8277244" cy="36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9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300789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70E1BF-CD07-4BDF-88CF-AF2C5A63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6" y="1093119"/>
            <a:ext cx="3013158" cy="36172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E930F7-FAF1-4C9E-B3CD-04BDD3CE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98" y="1093119"/>
            <a:ext cx="2703964" cy="3617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D5D0CB-F8DD-402A-811D-6D3F21A0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358" y="1093119"/>
            <a:ext cx="2763892" cy="18786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F59093B-DB85-48A7-BF64-61781CA3E9DA}"/>
              </a:ext>
            </a:extLst>
          </p:cNvPr>
          <p:cNvSpPr txBox="1"/>
          <p:nvPr/>
        </p:nvSpPr>
        <p:spPr>
          <a:xfrm>
            <a:off x="6135496" y="3047056"/>
            <a:ext cx="2708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LINK: </a:t>
            </a:r>
            <a:r>
              <a:rPr lang="es-MX" dirty="0">
                <a:solidFill>
                  <a:schemeClr val="tx1"/>
                </a:solidFill>
                <a:hlinkClick r:id="rId5"/>
              </a:rPr>
              <a:t>https://github.com/edssonivver/ESTRUCTURA-DE-DATOS/blob/main/HITO-4/TAREA-FINAL-H4/ColaDeClientes/Main.java</a:t>
            </a:r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342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201" y="300789"/>
            <a:ext cx="7847598" cy="62082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15.Moviendo clientes entre 2 colas.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3E5FD2-EB29-4E05-9A84-BA9C4D20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9" y="1093118"/>
            <a:ext cx="2703964" cy="38638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B05159-6EA7-4DBD-8F76-1E22BB5C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236" y="1093118"/>
            <a:ext cx="2925528" cy="37495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0763E43-762E-400B-9C02-D94A17527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35" y="1093118"/>
            <a:ext cx="2597686" cy="374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08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title"/>
          </p:nvPr>
        </p:nvSpPr>
        <p:spPr>
          <a:xfrm>
            <a:off x="1148671" y="1763053"/>
            <a:ext cx="6846658" cy="18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Gracias por  </a:t>
            </a:r>
            <a:r>
              <a:rPr lang="en" sz="5400" dirty="0">
                <a:solidFill>
                  <a:schemeClr val="lt1"/>
                </a:solidFill>
              </a:rPr>
              <a:t>su atencion !!</a:t>
            </a:r>
            <a:endParaRPr sz="5400" dirty="0">
              <a:solidFill>
                <a:schemeClr val="lt1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1251284" y="3203800"/>
            <a:ext cx="6629400" cy="116916"/>
            <a:chOff x="2550650" y="3106700"/>
            <a:chExt cx="5375175" cy="114300"/>
          </a:xfrm>
        </p:grpSpPr>
        <p:sp>
          <p:nvSpPr>
            <p:cNvPr id="573" name="Google Shape;573;p59"/>
            <p:cNvSpPr/>
            <p:nvPr/>
          </p:nvSpPr>
          <p:spPr>
            <a:xfrm>
              <a:off x="2550650" y="3106700"/>
              <a:ext cx="52008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52A47B-0318-48D3-82DA-D7A4D0C332E8}"/>
              </a:ext>
            </a:extLst>
          </p:cNvPr>
          <p:cNvSpPr/>
          <p:nvPr/>
        </p:nvSpPr>
        <p:spPr>
          <a:xfrm>
            <a:off x="4572000" y="1246695"/>
            <a:ext cx="4090924" cy="2780410"/>
          </a:xfrm>
          <a:prstGeom prst="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110724"/>
                </a:solidFill>
              </a:ln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4784376" y="2462395"/>
            <a:ext cx="3657600" cy="669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PARTE</a:t>
            </a:r>
            <a:r>
              <a:rPr lang="en" sz="4800" dirty="0"/>
              <a:t> </a:t>
            </a:r>
            <a:r>
              <a:rPr lang="en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TEORÍCA</a:t>
            </a:r>
            <a:endParaRPr sz="4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Definición de conceptos vistos en el Hito 4.</a:t>
            </a:r>
            <a:endParaRPr dirty="0"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 idx="2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9" name="Google Shape;279;p40"/>
          <p:cNvGrpSpPr/>
          <p:nvPr/>
        </p:nvGrpSpPr>
        <p:grpSpPr>
          <a:xfrm>
            <a:off x="4879875" y="3023000"/>
            <a:ext cx="1708788" cy="114325"/>
            <a:chOff x="6217037" y="3106700"/>
            <a:chExt cx="1708788" cy="114325"/>
          </a:xfrm>
        </p:grpSpPr>
        <p:sp>
          <p:nvSpPr>
            <p:cNvPr id="280" name="Google Shape;280;p40"/>
            <p:cNvSpPr/>
            <p:nvPr/>
          </p:nvSpPr>
          <p:spPr>
            <a:xfrm>
              <a:off x="6217037" y="3106725"/>
              <a:ext cx="1534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209;p57">
            <a:extLst>
              <a:ext uri="{FF2B5EF4-FFF2-40B4-BE49-F238E27FC236}">
                <a16:creationId xmlns:a16="http://schemas.microsoft.com/office/drawing/2014/main" id="{3E61B2F3-5E9F-4CF0-BADE-98BA0E278AE7}"/>
              </a:ext>
            </a:extLst>
          </p:cNvPr>
          <p:cNvGrpSpPr/>
          <p:nvPr/>
        </p:nvGrpSpPr>
        <p:grpSpPr>
          <a:xfrm>
            <a:off x="481076" y="1474273"/>
            <a:ext cx="2727550" cy="2170487"/>
            <a:chOff x="3731950" y="1806725"/>
            <a:chExt cx="1880425" cy="1530050"/>
          </a:xfrm>
        </p:grpSpPr>
        <p:sp>
          <p:nvSpPr>
            <p:cNvPr id="9" name="Google Shape;4210;p57">
              <a:extLst>
                <a:ext uri="{FF2B5EF4-FFF2-40B4-BE49-F238E27FC236}">
                  <a16:creationId xmlns:a16="http://schemas.microsoft.com/office/drawing/2014/main" id="{BA3026B4-2C8E-4ACB-9DC3-88ECD31D39D3}"/>
                </a:ext>
              </a:extLst>
            </p:cNvPr>
            <p:cNvSpPr/>
            <p:nvPr/>
          </p:nvSpPr>
          <p:spPr>
            <a:xfrm>
              <a:off x="3736650" y="1810125"/>
              <a:ext cx="1872325" cy="1526650"/>
            </a:xfrm>
            <a:custGeom>
              <a:avLst/>
              <a:gdLst/>
              <a:ahLst/>
              <a:cxnLst/>
              <a:rect l="l" t="t" r="r" b="b"/>
              <a:pathLst>
                <a:path w="74893" h="61066" extrusionOk="0">
                  <a:moveTo>
                    <a:pt x="4613" y="1"/>
                  </a:moveTo>
                  <a:cubicBezTo>
                    <a:pt x="2067" y="1"/>
                    <a:pt x="1" y="2065"/>
                    <a:pt x="1" y="4618"/>
                  </a:cubicBezTo>
                  <a:lnTo>
                    <a:pt x="1" y="56448"/>
                  </a:lnTo>
                  <a:cubicBezTo>
                    <a:pt x="1" y="59000"/>
                    <a:pt x="2067" y="61065"/>
                    <a:pt x="4613" y="61065"/>
                  </a:cubicBezTo>
                  <a:lnTo>
                    <a:pt x="70281" y="61065"/>
                  </a:lnTo>
                  <a:cubicBezTo>
                    <a:pt x="72827" y="61065"/>
                    <a:pt x="74893" y="59000"/>
                    <a:pt x="74893" y="56448"/>
                  </a:cubicBezTo>
                  <a:lnTo>
                    <a:pt x="74893" y="4618"/>
                  </a:lnTo>
                  <a:cubicBezTo>
                    <a:pt x="74893" y="2065"/>
                    <a:pt x="72827" y="1"/>
                    <a:pt x="7028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11;p57">
              <a:extLst>
                <a:ext uri="{FF2B5EF4-FFF2-40B4-BE49-F238E27FC236}">
                  <a16:creationId xmlns:a16="http://schemas.microsoft.com/office/drawing/2014/main" id="{574F77D3-1385-44F7-94E5-62E754F4A9B5}"/>
                </a:ext>
              </a:extLst>
            </p:cNvPr>
            <p:cNvSpPr/>
            <p:nvPr/>
          </p:nvSpPr>
          <p:spPr>
            <a:xfrm>
              <a:off x="3822150" y="2364575"/>
              <a:ext cx="1037575" cy="724700"/>
            </a:xfrm>
            <a:custGeom>
              <a:avLst/>
              <a:gdLst/>
              <a:ahLst/>
              <a:cxnLst/>
              <a:rect l="l" t="t" r="r" b="b"/>
              <a:pathLst>
                <a:path w="41503" h="28988" extrusionOk="0">
                  <a:moveTo>
                    <a:pt x="2967" y="0"/>
                  </a:moveTo>
                  <a:cubicBezTo>
                    <a:pt x="1329" y="0"/>
                    <a:pt x="1" y="1329"/>
                    <a:pt x="1" y="2966"/>
                  </a:cubicBezTo>
                  <a:lnTo>
                    <a:pt x="1" y="26028"/>
                  </a:lnTo>
                  <a:cubicBezTo>
                    <a:pt x="1" y="27664"/>
                    <a:pt x="1329" y="28987"/>
                    <a:pt x="2967" y="28987"/>
                  </a:cubicBezTo>
                  <a:lnTo>
                    <a:pt x="38542" y="28987"/>
                  </a:lnTo>
                  <a:cubicBezTo>
                    <a:pt x="40180" y="28987"/>
                    <a:pt x="41503" y="27664"/>
                    <a:pt x="41503" y="26028"/>
                  </a:cubicBezTo>
                  <a:lnTo>
                    <a:pt x="41503" y="2966"/>
                  </a:lnTo>
                  <a:cubicBezTo>
                    <a:pt x="41503" y="1329"/>
                    <a:pt x="40180" y="0"/>
                    <a:pt x="3854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12;p57">
              <a:extLst>
                <a:ext uri="{FF2B5EF4-FFF2-40B4-BE49-F238E27FC236}">
                  <a16:creationId xmlns:a16="http://schemas.microsoft.com/office/drawing/2014/main" id="{FE0DBCB9-2984-42A1-9D9D-E39CE5A5C454}"/>
                </a:ext>
              </a:extLst>
            </p:cNvPr>
            <p:cNvSpPr/>
            <p:nvPr/>
          </p:nvSpPr>
          <p:spPr>
            <a:xfrm>
              <a:off x="4260900" y="2480025"/>
              <a:ext cx="513050" cy="513050"/>
            </a:xfrm>
            <a:custGeom>
              <a:avLst/>
              <a:gdLst/>
              <a:ahLst/>
              <a:cxnLst/>
              <a:rect l="l" t="t" r="r" b="b"/>
              <a:pathLst>
                <a:path w="20522" h="20522" extrusionOk="0">
                  <a:moveTo>
                    <a:pt x="10261" y="1"/>
                  </a:moveTo>
                  <a:cubicBezTo>
                    <a:pt x="4593" y="1"/>
                    <a:pt x="1" y="4597"/>
                    <a:pt x="1" y="10261"/>
                  </a:cubicBezTo>
                  <a:cubicBezTo>
                    <a:pt x="1" y="15929"/>
                    <a:pt x="4593" y="20521"/>
                    <a:pt x="10261" y="20521"/>
                  </a:cubicBezTo>
                  <a:cubicBezTo>
                    <a:pt x="15925" y="20521"/>
                    <a:pt x="20521" y="15929"/>
                    <a:pt x="20521" y="10261"/>
                  </a:cubicBezTo>
                  <a:cubicBezTo>
                    <a:pt x="20521" y="4597"/>
                    <a:pt x="15925" y="1"/>
                    <a:pt x="10261" y="1"/>
                  </a:cubicBezTo>
                  <a:close/>
                </a:path>
              </a:pathLst>
            </a:custGeom>
            <a:solidFill>
              <a:srgbClr val="EDE5FC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13;p57">
              <a:extLst>
                <a:ext uri="{FF2B5EF4-FFF2-40B4-BE49-F238E27FC236}">
                  <a16:creationId xmlns:a16="http://schemas.microsoft.com/office/drawing/2014/main" id="{16F8613B-E249-463E-A8C7-C62EE1B39834}"/>
                </a:ext>
              </a:extLst>
            </p:cNvPr>
            <p:cNvSpPr/>
            <p:nvPr/>
          </p:nvSpPr>
          <p:spPr>
            <a:xfrm>
              <a:off x="4277375" y="2468275"/>
              <a:ext cx="416300" cy="513025"/>
            </a:xfrm>
            <a:custGeom>
              <a:avLst/>
              <a:gdLst/>
              <a:ahLst/>
              <a:cxnLst/>
              <a:rect l="l" t="t" r="r" b="b"/>
              <a:pathLst>
                <a:path w="16652" h="20521" extrusionOk="0">
                  <a:moveTo>
                    <a:pt x="10261" y="0"/>
                  </a:moveTo>
                  <a:cubicBezTo>
                    <a:pt x="4598" y="0"/>
                    <a:pt x="1" y="4596"/>
                    <a:pt x="1" y="10260"/>
                  </a:cubicBezTo>
                  <a:cubicBezTo>
                    <a:pt x="1" y="15928"/>
                    <a:pt x="4598" y="20521"/>
                    <a:pt x="10261" y="20521"/>
                  </a:cubicBezTo>
                  <a:cubicBezTo>
                    <a:pt x="12677" y="20521"/>
                    <a:pt x="14900" y="19683"/>
                    <a:pt x="16652" y="18282"/>
                  </a:cubicBezTo>
                  <a:lnTo>
                    <a:pt x="10261" y="10260"/>
                  </a:lnTo>
                  <a:lnTo>
                    <a:pt x="10261" y="0"/>
                  </a:ln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14;p57">
              <a:extLst>
                <a:ext uri="{FF2B5EF4-FFF2-40B4-BE49-F238E27FC236}">
                  <a16:creationId xmlns:a16="http://schemas.microsoft.com/office/drawing/2014/main" id="{9A902E69-7050-4B64-8CEB-0C7346342C40}"/>
                </a:ext>
              </a:extLst>
            </p:cNvPr>
            <p:cNvSpPr/>
            <p:nvPr/>
          </p:nvSpPr>
          <p:spPr>
            <a:xfrm>
              <a:off x="4533900" y="2468275"/>
              <a:ext cx="204500" cy="256525"/>
            </a:xfrm>
            <a:custGeom>
              <a:avLst/>
              <a:gdLst/>
              <a:ahLst/>
              <a:cxnLst/>
              <a:rect l="l" t="t" r="r" b="b"/>
              <a:pathLst>
                <a:path w="8180" h="10261" extrusionOk="0">
                  <a:moveTo>
                    <a:pt x="0" y="0"/>
                  </a:moveTo>
                  <a:lnTo>
                    <a:pt x="0" y="10260"/>
                  </a:lnTo>
                  <a:lnTo>
                    <a:pt x="8179" y="4063"/>
                  </a:lnTo>
                  <a:cubicBezTo>
                    <a:pt x="6302" y="1594"/>
                    <a:pt x="3337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15;p57">
              <a:extLst>
                <a:ext uri="{FF2B5EF4-FFF2-40B4-BE49-F238E27FC236}">
                  <a16:creationId xmlns:a16="http://schemas.microsoft.com/office/drawing/2014/main" id="{0C000FAE-8E76-4335-9700-04BC9816C494}"/>
                </a:ext>
              </a:extLst>
            </p:cNvPr>
            <p:cNvSpPr/>
            <p:nvPr/>
          </p:nvSpPr>
          <p:spPr>
            <a:xfrm>
              <a:off x="4533900" y="2569825"/>
              <a:ext cx="256525" cy="355500"/>
            </a:xfrm>
            <a:custGeom>
              <a:avLst/>
              <a:gdLst/>
              <a:ahLst/>
              <a:cxnLst/>
              <a:rect l="l" t="t" r="r" b="b"/>
              <a:pathLst>
                <a:path w="10261" h="14220" extrusionOk="0">
                  <a:moveTo>
                    <a:pt x="8179" y="1"/>
                  </a:moveTo>
                  <a:lnTo>
                    <a:pt x="0" y="6198"/>
                  </a:lnTo>
                  <a:lnTo>
                    <a:pt x="6391" y="14220"/>
                  </a:lnTo>
                  <a:cubicBezTo>
                    <a:pt x="8749" y="12342"/>
                    <a:pt x="10260" y="9445"/>
                    <a:pt x="10260" y="6198"/>
                  </a:cubicBezTo>
                  <a:cubicBezTo>
                    <a:pt x="10260" y="3870"/>
                    <a:pt x="9482" y="1721"/>
                    <a:pt x="817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6;p57">
              <a:extLst>
                <a:ext uri="{FF2B5EF4-FFF2-40B4-BE49-F238E27FC236}">
                  <a16:creationId xmlns:a16="http://schemas.microsoft.com/office/drawing/2014/main" id="{7E2F0CB4-F08C-40C5-9951-F98517C24544}"/>
                </a:ext>
              </a:extLst>
            </p:cNvPr>
            <p:cNvSpPr/>
            <p:nvPr/>
          </p:nvSpPr>
          <p:spPr>
            <a:xfrm>
              <a:off x="3863350" y="2450075"/>
              <a:ext cx="436300" cy="16500"/>
            </a:xfrm>
            <a:custGeom>
              <a:avLst/>
              <a:gdLst/>
              <a:ahLst/>
              <a:cxnLst/>
              <a:rect l="l" t="t" r="r" b="b"/>
              <a:pathLst>
                <a:path w="17452" h="660" extrusionOk="0">
                  <a:moveTo>
                    <a:pt x="267" y="0"/>
                  </a:moveTo>
                  <a:cubicBezTo>
                    <a:pt x="120" y="0"/>
                    <a:pt x="1" y="121"/>
                    <a:pt x="1" y="262"/>
                  </a:cubicBezTo>
                  <a:lnTo>
                    <a:pt x="1" y="398"/>
                  </a:lnTo>
                  <a:cubicBezTo>
                    <a:pt x="1" y="545"/>
                    <a:pt x="120" y="659"/>
                    <a:pt x="267" y="659"/>
                  </a:cubicBezTo>
                  <a:lnTo>
                    <a:pt x="17189" y="659"/>
                  </a:lnTo>
                  <a:cubicBezTo>
                    <a:pt x="17336" y="659"/>
                    <a:pt x="17452" y="545"/>
                    <a:pt x="17452" y="398"/>
                  </a:cubicBezTo>
                  <a:lnTo>
                    <a:pt x="17452" y="262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7;p57">
              <a:extLst>
                <a:ext uri="{FF2B5EF4-FFF2-40B4-BE49-F238E27FC236}">
                  <a16:creationId xmlns:a16="http://schemas.microsoft.com/office/drawing/2014/main" id="{19F1315B-AC24-41F3-9653-724B716C0F7D}"/>
                </a:ext>
              </a:extLst>
            </p:cNvPr>
            <p:cNvSpPr/>
            <p:nvPr/>
          </p:nvSpPr>
          <p:spPr>
            <a:xfrm>
              <a:off x="3863350" y="2508775"/>
              <a:ext cx="436300" cy="16625"/>
            </a:xfrm>
            <a:custGeom>
              <a:avLst/>
              <a:gdLst/>
              <a:ahLst/>
              <a:cxnLst/>
              <a:rect l="l" t="t" r="r" b="b"/>
              <a:pathLst>
                <a:path w="17452" h="665" extrusionOk="0">
                  <a:moveTo>
                    <a:pt x="267" y="0"/>
                  </a:moveTo>
                  <a:cubicBezTo>
                    <a:pt x="120" y="0"/>
                    <a:pt x="1" y="121"/>
                    <a:pt x="1" y="268"/>
                  </a:cubicBezTo>
                  <a:lnTo>
                    <a:pt x="1" y="398"/>
                  </a:lnTo>
                  <a:cubicBezTo>
                    <a:pt x="1" y="545"/>
                    <a:pt x="120" y="664"/>
                    <a:pt x="267" y="664"/>
                  </a:cubicBezTo>
                  <a:lnTo>
                    <a:pt x="17189" y="664"/>
                  </a:lnTo>
                  <a:cubicBezTo>
                    <a:pt x="17336" y="664"/>
                    <a:pt x="17452" y="545"/>
                    <a:pt x="17452" y="398"/>
                  </a:cubicBezTo>
                  <a:lnTo>
                    <a:pt x="17452" y="268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18;p57">
              <a:extLst>
                <a:ext uri="{FF2B5EF4-FFF2-40B4-BE49-F238E27FC236}">
                  <a16:creationId xmlns:a16="http://schemas.microsoft.com/office/drawing/2014/main" id="{E2BA3EEE-E0E4-4E96-9FA9-13C34373A238}"/>
                </a:ext>
              </a:extLst>
            </p:cNvPr>
            <p:cNvSpPr/>
            <p:nvPr/>
          </p:nvSpPr>
          <p:spPr>
            <a:xfrm>
              <a:off x="3863350" y="25676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16"/>
                    <a:pt x="1" y="263"/>
                  </a:cubicBezTo>
                  <a:lnTo>
                    <a:pt x="1" y="399"/>
                  </a:lnTo>
                  <a:cubicBezTo>
                    <a:pt x="1" y="545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5"/>
                    <a:pt x="11092" y="399"/>
                  </a:cubicBezTo>
                  <a:lnTo>
                    <a:pt x="11092" y="263"/>
                  </a:lnTo>
                  <a:cubicBezTo>
                    <a:pt x="11092" y="116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19;p57">
              <a:extLst>
                <a:ext uri="{FF2B5EF4-FFF2-40B4-BE49-F238E27FC236}">
                  <a16:creationId xmlns:a16="http://schemas.microsoft.com/office/drawing/2014/main" id="{BF84A9C4-0B2D-478C-A601-D739D60B7070}"/>
                </a:ext>
              </a:extLst>
            </p:cNvPr>
            <p:cNvSpPr/>
            <p:nvPr/>
          </p:nvSpPr>
          <p:spPr>
            <a:xfrm>
              <a:off x="3863350" y="26263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21"/>
                    <a:pt x="1" y="262"/>
                  </a:cubicBezTo>
                  <a:lnTo>
                    <a:pt x="1" y="399"/>
                  </a:lnTo>
                  <a:cubicBezTo>
                    <a:pt x="1" y="544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4"/>
                    <a:pt x="11092" y="399"/>
                  </a:cubicBezTo>
                  <a:lnTo>
                    <a:pt x="11092" y="262"/>
                  </a:lnTo>
                  <a:cubicBezTo>
                    <a:pt x="11092" y="121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20;p57">
              <a:extLst>
                <a:ext uri="{FF2B5EF4-FFF2-40B4-BE49-F238E27FC236}">
                  <a16:creationId xmlns:a16="http://schemas.microsoft.com/office/drawing/2014/main" id="{2E4AAA02-2EE4-427D-9C53-A851F997DF4E}"/>
                </a:ext>
              </a:extLst>
            </p:cNvPr>
            <p:cNvSpPr/>
            <p:nvPr/>
          </p:nvSpPr>
          <p:spPr>
            <a:xfrm>
              <a:off x="3731950" y="1806725"/>
              <a:ext cx="1880425" cy="114825"/>
            </a:xfrm>
            <a:custGeom>
              <a:avLst/>
              <a:gdLst/>
              <a:ahLst/>
              <a:cxnLst/>
              <a:rect l="l" t="t" r="r" b="b"/>
              <a:pathLst>
                <a:path w="75217" h="4593" extrusionOk="0">
                  <a:moveTo>
                    <a:pt x="3394" y="0"/>
                  </a:moveTo>
                  <a:cubicBezTo>
                    <a:pt x="1523" y="0"/>
                    <a:pt x="1" y="1522"/>
                    <a:pt x="1" y="3394"/>
                  </a:cubicBezTo>
                  <a:lnTo>
                    <a:pt x="1" y="4592"/>
                  </a:lnTo>
                  <a:lnTo>
                    <a:pt x="75217" y="4592"/>
                  </a:lnTo>
                  <a:lnTo>
                    <a:pt x="75217" y="3394"/>
                  </a:lnTo>
                  <a:cubicBezTo>
                    <a:pt x="75217" y="1522"/>
                    <a:pt x="73700" y="0"/>
                    <a:pt x="7182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21;p57">
              <a:extLst>
                <a:ext uri="{FF2B5EF4-FFF2-40B4-BE49-F238E27FC236}">
                  <a16:creationId xmlns:a16="http://schemas.microsoft.com/office/drawing/2014/main" id="{D81D7257-258A-4EBB-9FAC-988F41B84145}"/>
                </a:ext>
              </a:extLst>
            </p:cNvPr>
            <p:cNvSpPr/>
            <p:nvPr/>
          </p:nvSpPr>
          <p:spPr>
            <a:xfrm>
              <a:off x="3827000" y="1990275"/>
              <a:ext cx="311050" cy="311050"/>
            </a:xfrm>
            <a:custGeom>
              <a:avLst/>
              <a:gdLst/>
              <a:ahLst/>
              <a:cxnLst/>
              <a:rect l="l" t="t" r="r" b="b"/>
              <a:pathLst>
                <a:path w="12442" h="12442" extrusionOk="0">
                  <a:moveTo>
                    <a:pt x="1323" y="0"/>
                  </a:moveTo>
                  <a:cubicBezTo>
                    <a:pt x="591" y="0"/>
                    <a:pt x="0" y="591"/>
                    <a:pt x="0" y="1318"/>
                  </a:cubicBezTo>
                  <a:lnTo>
                    <a:pt x="0" y="11124"/>
                  </a:lnTo>
                  <a:cubicBezTo>
                    <a:pt x="0" y="11851"/>
                    <a:pt x="591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22;p57">
              <a:extLst>
                <a:ext uri="{FF2B5EF4-FFF2-40B4-BE49-F238E27FC236}">
                  <a16:creationId xmlns:a16="http://schemas.microsoft.com/office/drawing/2014/main" id="{3E53D244-C839-41AB-9342-19F4185309EE}"/>
                </a:ext>
              </a:extLst>
            </p:cNvPr>
            <p:cNvSpPr/>
            <p:nvPr/>
          </p:nvSpPr>
          <p:spPr>
            <a:xfrm>
              <a:off x="3844375" y="2082675"/>
              <a:ext cx="268950" cy="164775"/>
            </a:xfrm>
            <a:custGeom>
              <a:avLst/>
              <a:gdLst/>
              <a:ahLst/>
              <a:cxnLst/>
              <a:rect l="l" t="t" r="r" b="b"/>
              <a:pathLst>
                <a:path w="10758" h="6591" extrusionOk="0">
                  <a:moveTo>
                    <a:pt x="7481" y="1"/>
                  </a:moveTo>
                  <a:cubicBezTo>
                    <a:pt x="7351" y="1"/>
                    <a:pt x="7221" y="64"/>
                    <a:pt x="7145" y="195"/>
                  </a:cubicBezTo>
                  <a:lnTo>
                    <a:pt x="4854" y="4008"/>
                  </a:lnTo>
                  <a:lnTo>
                    <a:pt x="3186" y="2282"/>
                  </a:lnTo>
                  <a:cubicBezTo>
                    <a:pt x="3108" y="2200"/>
                    <a:pt x="3005" y="2161"/>
                    <a:pt x="2903" y="2161"/>
                  </a:cubicBezTo>
                  <a:cubicBezTo>
                    <a:pt x="2771" y="2161"/>
                    <a:pt x="2640" y="2226"/>
                    <a:pt x="2563" y="2350"/>
                  </a:cubicBezTo>
                  <a:lnTo>
                    <a:pt x="1" y="6591"/>
                  </a:lnTo>
                  <a:lnTo>
                    <a:pt x="10758" y="6591"/>
                  </a:lnTo>
                  <a:lnTo>
                    <a:pt x="7840" y="231"/>
                  </a:lnTo>
                  <a:cubicBezTo>
                    <a:pt x="7771" y="80"/>
                    <a:pt x="7626" y="1"/>
                    <a:pt x="748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23;p57">
              <a:extLst>
                <a:ext uri="{FF2B5EF4-FFF2-40B4-BE49-F238E27FC236}">
                  <a16:creationId xmlns:a16="http://schemas.microsoft.com/office/drawing/2014/main" id="{DC9FBF24-D9F6-44CD-9831-7F80942B0F38}"/>
                </a:ext>
              </a:extLst>
            </p:cNvPr>
            <p:cNvSpPr/>
            <p:nvPr/>
          </p:nvSpPr>
          <p:spPr>
            <a:xfrm>
              <a:off x="3926625" y="2051575"/>
              <a:ext cx="48525" cy="48525"/>
            </a:xfrm>
            <a:custGeom>
              <a:avLst/>
              <a:gdLst/>
              <a:ahLst/>
              <a:cxnLst/>
              <a:rect l="l" t="t" r="r" b="b"/>
              <a:pathLst>
                <a:path w="1941" h="1941" extrusionOk="0">
                  <a:moveTo>
                    <a:pt x="973" y="1"/>
                  </a:moveTo>
                  <a:cubicBezTo>
                    <a:pt x="434" y="1"/>
                    <a:pt x="0" y="435"/>
                    <a:pt x="0" y="968"/>
                  </a:cubicBezTo>
                  <a:cubicBezTo>
                    <a:pt x="0" y="1507"/>
                    <a:pt x="434" y="1941"/>
                    <a:pt x="973" y="1941"/>
                  </a:cubicBezTo>
                  <a:cubicBezTo>
                    <a:pt x="1506" y="1941"/>
                    <a:pt x="1941" y="1507"/>
                    <a:pt x="1941" y="968"/>
                  </a:cubicBezTo>
                  <a:cubicBezTo>
                    <a:pt x="1941" y="435"/>
                    <a:pt x="150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24;p57">
              <a:extLst>
                <a:ext uri="{FF2B5EF4-FFF2-40B4-BE49-F238E27FC236}">
                  <a16:creationId xmlns:a16="http://schemas.microsoft.com/office/drawing/2014/main" id="{BC645883-A9B5-431C-92DA-0C9768E1D23C}"/>
                </a:ext>
              </a:extLst>
            </p:cNvPr>
            <p:cNvSpPr/>
            <p:nvPr/>
          </p:nvSpPr>
          <p:spPr>
            <a:xfrm>
              <a:off x="4185475" y="1990275"/>
              <a:ext cx="311075" cy="311050"/>
            </a:xfrm>
            <a:custGeom>
              <a:avLst/>
              <a:gdLst/>
              <a:ahLst/>
              <a:cxnLst/>
              <a:rect l="l" t="t" r="r" b="b"/>
              <a:pathLst>
                <a:path w="12443" h="12442" extrusionOk="0">
                  <a:moveTo>
                    <a:pt x="1323" y="0"/>
                  </a:moveTo>
                  <a:cubicBezTo>
                    <a:pt x="592" y="0"/>
                    <a:pt x="1" y="591"/>
                    <a:pt x="1" y="1318"/>
                  </a:cubicBezTo>
                  <a:lnTo>
                    <a:pt x="1" y="11124"/>
                  </a:lnTo>
                  <a:cubicBezTo>
                    <a:pt x="1" y="11851"/>
                    <a:pt x="592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25;p57">
              <a:extLst>
                <a:ext uri="{FF2B5EF4-FFF2-40B4-BE49-F238E27FC236}">
                  <a16:creationId xmlns:a16="http://schemas.microsoft.com/office/drawing/2014/main" id="{F1EA6057-7745-434D-B369-2A4170F618AE}"/>
                </a:ext>
              </a:extLst>
            </p:cNvPr>
            <p:cNvSpPr/>
            <p:nvPr/>
          </p:nvSpPr>
          <p:spPr>
            <a:xfrm>
              <a:off x="4278950" y="2230300"/>
              <a:ext cx="124250" cy="31025"/>
            </a:xfrm>
            <a:custGeom>
              <a:avLst/>
              <a:gdLst/>
              <a:ahLst/>
              <a:cxnLst/>
              <a:rect l="l" t="t" r="r" b="b"/>
              <a:pathLst>
                <a:path w="4970" h="1241" extrusionOk="0">
                  <a:moveTo>
                    <a:pt x="2486" y="1"/>
                  </a:moveTo>
                  <a:cubicBezTo>
                    <a:pt x="1110" y="1"/>
                    <a:pt x="0" y="278"/>
                    <a:pt x="0" y="618"/>
                  </a:cubicBezTo>
                  <a:cubicBezTo>
                    <a:pt x="0" y="963"/>
                    <a:pt x="1110" y="1241"/>
                    <a:pt x="2486" y="1241"/>
                  </a:cubicBezTo>
                  <a:cubicBezTo>
                    <a:pt x="3855" y="1241"/>
                    <a:pt x="4969" y="963"/>
                    <a:pt x="4969" y="618"/>
                  </a:cubicBezTo>
                  <a:cubicBezTo>
                    <a:pt x="4969" y="278"/>
                    <a:pt x="3855" y="1"/>
                    <a:pt x="248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26;p57">
              <a:extLst>
                <a:ext uri="{FF2B5EF4-FFF2-40B4-BE49-F238E27FC236}">
                  <a16:creationId xmlns:a16="http://schemas.microsoft.com/office/drawing/2014/main" id="{A67152D6-B67C-4253-92FC-D977F59CF9D5}"/>
                </a:ext>
              </a:extLst>
            </p:cNvPr>
            <p:cNvSpPr/>
            <p:nvPr/>
          </p:nvSpPr>
          <p:spPr>
            <a:xfrm>
              <a:off x="4257925" y="2055900"/>
              <a:ext cx="166325" cy="184375"/>
            </a:xfrm>
            <a:custGeom>
              <a:avLst/>
              <a:gdLst/>
              <a:ahLst/>
              <a:cxnLst/>
              <a:rect l="l" t="t" r="r" b="b"/>
              <a:pathLst>
                <a:path w="6653" h="7375" extrusionOk="0">
                  <a:moveTo>
                    <a:pt x="3289" y="1078"/>
                  </a:moveTo>
                  <a:cubicBezTo>
                    <a:pt x="4387" y="1078"/>
                    <a:pt x="5277" y="1925"/>
                    <a:pt x="5277" y="2965"/>
                  </a:cubicBezTo>
                  <a:cubicBezTo>
                    <a:pt x="5277" y="4012"/>
                    <a:pt x="4387" y="4854"/>
                    <a:pt x="3289" y="4854"/>
                  </a:cubicBezTo>
                  <a:cubicBezTo>
                    <a:pt x="2191" y="4854"/>
                    <a:pt x="1302" y="4012"/>
                    <a:pt x="1302" y="2965"/>
                  </a:cubicBezTo>
                  <a:cubicBezTo>
                    <a:pt x="1302" y="1925"/>
                    <a:pt x="2191" y="1078"/>
                    <a:pt x="3289" y="1078"/>
                  </a:cubicBezTo>
                  <a:close/>
                  <a:moveTo>
                    <a:pt x="3324" y="0"/>
                  </a:moveTo>
                  <a:cubicBezTo>
                    <a:pt x="2548" y="0"/>
                    <a:pt x="1773" y="298"/>
                    <a:pt x="1182" y="894"/>
                  </a:cubicBezTo>
                  <a:cubicBezTo>
                    <a:pt x="1" y="2087"/>
                    <a:pt x="1" y="4022"/>
                    <a:pt x="1182" y="5214"/>
                  </a:cubicBezTo>
                  <a:lnTo>
                    <a:pt x="3327" y="7374"/>
                  </a:lnTo>
                  <a:lnTo>
                    <a:pt x="5470" y="5214"/>
                  </a:lnTo>
                  <a:cubicBezTo>
                    <a:pt x="6653" y="4022"/>
                    <a:pt x="6653" y="2087"/>
                    <a:pt x="5470" y="894"/>
                  </a:cubicBezTo>
                  <a:cubicBezTo>
                    <a:pt x="4877" y="298"/>
                    <a:pt x="4100" y="0"/>
                    <a:pt x="3324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227;p57">
            <a:extLst>
              <a:ext uri="{FF2B5EF4-FFF2-40B4-BE49-F238E27FC236}">
                <a16:creationId xmlns:a16="http://schemas.microsoft.com/office/drawing/2014/main" id="{3C96E4BF-6740-4D0E-8B38-C990EDAF502D}"/>
              </a:ext>
            </a:extLst>
          </p:cNvPr>
          <p:cNvGrpSpPr/>
          <p:nvPr/>
        </p:nvGrpSpPr>
        <p:grpSpPr>
          <a:xfrm>
            <a:off x="2126230" y="1662212"/>
            <a:ext cx="1332208" cy="2170806"/>
            <a:chOff x="5816625" y="1806613"/>
            <a:chExt cx="918450" cy="1530275"/>
          </a:xfrm>
        </p:grpSpPr>
        <p:sp>
          <p:nvSpPr>
            <p:cNvPr id="27" name="Google Shape;4228;p57">
              <a:extLst>
                <a:ext uri="{FF2B5EF4-FFF2-40B4-BE49-F238E27FC236}">
                  <a16:creationId xmlns:a16="http://schemas.microsoft.com/office/drawing/2014/main" id="{2578404E-7EDA-41D5-B013-70DE80D75E05}"/>
                </a:ext>
              </a:extLst>
            </p:cNvPr>
            <p:cNvSpPr/>
            <p:nvPr/>
          </p:nvSpPr>
          <p:spPr>
            <a:xfrm>
              <a:off x="5816625" y="1806613"/>
              <a:ext cx="918450" cy="1530275"/>
            </a:xfrm>
            <a:custGeom>
              <a:avLst/>
              <a:gdLst/>
              <a:ahLst/>
              <a:cxnLst/>
              <a:rect l="l" t="t" r="r" b="b"/>
              <a:pathLst>
                <a:path w="36738" h="61211" extrusionOk="0">
                  <a:moveTo>
                    <a:pt x="3044" y="1"/>
                  </a:moveTo>
                  <a:cubicBezTo>
                    <a:pt x="1361" y="1"/>
                    <a:pt x="0" y="1365"/>
                    <a:pt x="0" y="3044"/>
                  </a:cubicBezTo>
                  <a:lnTo>
                    <a:pt x="0" y="58167"/>
                  </a:lnTo>
                  <a:cubicBezTo>
                    <a:pt x="0" y="59847"/>
                    <a:pt x="1361" y="61211"/>
                    <a:pt x="3044" y="61211"/>
                  </a:cubicBezTo>
                  <a:lnTo>
                    <a:pt x="33694" y="61211"/>
                  </a:lnTo>
                  <a:cubicBezTo>
                    <a:pt x="35379" y="61211"/>
                    <a:pt x="36738" y="59847"/>
                    <a:pt x="36738" y="58167"/>
                  </a:cubicBezTo>
                  <a:lnTo>
                    <a:pt x="36738" y="3044"/>
                  </a:lnTo>
                  <a:cubicBezTo>
                    <a:pt x="36738" y="1365"/>
                    <a:pt x="35379" y="1"/>
                    <a:pt x="336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9;p57">
              <a:extLst>
                <a:ext uri="{FF2B5EF4-FFF2-40B4-BE49-F238E27FC236}">
                  <a16:creationId xmlns:a16="http://schemas.microsoft.com/office/drawing/2014/main" id="{A6F07827-8D49-4658-A522-B47BDAC3CF86}"/>
                </a:ext>
              </a:extLst>
            </p:cNvPr>
            <p:cNvSpPr/>
            <p:nvPr/>
          </p:nvSpPr>
          <p:spPr>
            <a:xfrm>
              <a:off x="5856625" y="1853413"/>
              <a:ext cx="838450" cy="1338900"/>
            </a:xfrm>
            <a:custGeom>
              <a:avLst/>
              <a:gdLst/>
              <a:ahLst/>
              <a:cxnLst/>
              <a:rect l="l" t="t" r="r" b="b"/>
              <a:pathLst>
                <a:path w="33538" h="53556" extrusionOk="0">
                  <a:moveTo>
                    <a:pt x="2020" y="0"/>
                  </a:moveTo>
                  <a:cubicBezTo>
                    <a:pt x="905" y="0"/>
                    <a:pt x="1" y="905"/>
                    <a:pt x="1" y="2020"/>
                  </a:cubicBezTo>
                  <a:lnTo>
                    <a:pt x="1" y="51537"/>
                  </a:lnTo>
                  <a:cubicBezTo>
                    <a:pt x="1" y="52651"/>
                    <a:pt x="905" y="53556"/>
                    <a:pt x="2020" y="53556"/>
                  </a:cubicBezTo>
                  <a:lnTo>
                    <a:pt x="31520" y="53556"/>
                  </a:lnTo>
                  <a:cubicBezTo>
                    <a:pt x="32633" y="53556"/>
                    <a:pt x="33538" y="52651"/>
                    <a:pt x="33538" y="51537"/>
                  </a:cubicBezTo>
                  <a:lnTo>
                    <a:pt x="33538" y="2020"/>
                  </a:lnTo>
                  <a:cubicBezTo>
                    <a:pt x="33538" y="905"/>
                    <a:pt x="32633" y="0"/>
                    <a:pt x="3152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30;p57">
              <a:extLst>
                <a:ext uri="{FF2B5EF4-FFF2-40B4-BE49-F238E27FC236}">
                  <a16:creationId xmlns:a16="http://schemas.microsoft.com/office/drawing/2014/main" id="{FF14BA47-B404-40B1-AE70-57C4B0D28742}"/>
                </a:ext>
              </a:extLst>
            </p:cNvPr>
            <p:cNvSpPr/>
            <p:nvPr/>
          </p:nvSpPr>
          <p:spPr>
            <a:xfrm>
              <a:off x="5904875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5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5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31;p57">
              <a:extLst>
                <a:ext uri="{FF2B5EF4-FFF2-40B4-BE49-F238E27FC236}">
                  <a16:creationId xmlns:a16="http://schemas.microsoft.com/office/drawing/2014/main" id="{3B016E96-9015-4E5E-B0BB-8672441EE29A}"/>
                </a:ext>
              </a:extLst>
            </p:cNvPr>
            <p:cNvSpPr/>
            <p:nvPr/>
          </p:nvSpPr>
          <p:spPr>
            <a:xfrm>
              <a:off x="6241400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0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0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32;p57">
              <a:extLst>
                <a:ext uri="{FF2B5EF4-FFF2-40B4-BE49-F238E27FC236}">
                  <a16:creationId xmlns:a16="http://schemas.microsoft.com/office/drawing/2014/main" id="{2D293221-C12F-4F9A-9C67-D9B38E83C77F}"/>
                </a:ext>
              </a:extLst>
            </p:cNvPr>
            <p:cNvSpPr/>
            <p:nvPr/>
          </p:nvSpPr>
          <p:spPr>
            <a:xfrm>
              <a:off x="5904875" y="2453613"/>
              <a:ext cx="700900" cy="341250"/>
            </a:xfrm>
            <a:custGeom>
              <a:avLst/>
              <a:gdLst/>
              <a:ahLst/>
              <a:cxnLst/>
              <a:rect l="l" t="t" r="r" b="b"/>
              <a:pathLst>
                <a:path w="28036" h="13650" extrusionOk="0">
                  <a:moveTo>
                    <a:pt x="1256" y="1"/>
                  </a:moveTo>
                  <a:cubicBezTo>
                    <a:pt x="566" y="1"/>
                    <a:pt x="1" y="560"/>
                    <a:pt x="1" y="1256"/>
                  </a:cubicBezTo>
                  <a:lnTo>
                    <a:pt x="1" y="12394"/>
                  </a:lnTo>
                  <a:cubicBezTo>
                    <a:pt x="1" y="13091"/>
                    <a:pt x="566" y="13649"/>
                    <a:pt x="1256" y="13649"/>
                  </a:cubicBezTo>
                  <a:lnTo>
                    <a:pt x="26776" y="13649"/>
                  </a:lnTo>
                  <a:cubicBezTo>
                    <a:pt x="27471" y="13649"/>
                    <a:pt x="28036" y="13091"/>
                    <a:pt x="28036" y="12394"/>
                  </a:cubicBezTo>
                  <a:lnTo>
                    <a:pt x="28036" y="1256"/>
                  </a:lnTo>
                  <a:cubicBezTo>
                    <a:pt x="28036" y="560"/>
                    <a:pt x="27471" y="1"/>
                    <a:pt x="2677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33;p57">
              <a:extLst>
                <a:ext uri="{FF2B5EF4-FFF2-40B4-BE49-F238E27FC236}">
                  <a16:creationId xmlns:a16="http://schemas.microsoft.com/office/drawing/2014/main" id="{D0F01114-21C4-4B6C-8E09-507BEE411F1C}"/>
                </a:ext>
              </a:extLst>
            </p:cNvPr>
            <p:cNvSpPr/>
            <p:nvPr/>
          </p:nvSpPr>
          <p:spPr>
            <a:xfrm>
              <a:off x="5970900" y="2561713"/>
              <a:ext cx="226600" cy="138775"/>
            </a:xfrm>
            <a:custGeom>
              <a:avLst/>
              <a:gdLst/>
              <a:ahLst/>
              <a:cxnLst/>
              <a:rect l="l" t="t" r="r" b="b"/>
              <a:pathLst>
                <a:path w="9064" h="5551" extrusionOk="0">
                  <a:moveTo>
                    <a:pt x="6302" y="1"/>
                  </a:moveTo>
                  <a:cubicBezTo>
                    <a:pt x="6192" y="1"/>
                    <a:pt x="6082" y="54"/>
                    <a:pt x="6015" y="163"/>
                  </a:cubicBezTo>
                  <a:lnTo>
                    <a:pt x="4090" y="3375"/>
                  </a:lnTo>
                  <a:lnTo>
                    <a:pt x="2684" y="1921"/>
                  </a:lnTo>
                  <a:cubicBezTo>
                    <a:pt x="2618" y="1852"/>
                    <a:pt x="2532" y="1820"/>
                    <a:pt x="2447" y="1820"/>
                  </a:cubicBezTo>
                  <a:cubicBezTo>
                    <a:pt x="2336" y="1820"/>
                    <a:pt x="2226" y="1875"/>
                    <a:pt x="2161" y="1978"/>
                  </a:cubicBezTo>
                  <a:lnTo>
                    <a:pt x="1" y="5550"/>
                  </a:lnTo>
                  <a:lnTo>
                    <a:pt x="9064" y="5550"/>
                  </a:lnTo>
                  <a:lnTo>
                    <a:pt x="6606" y="195"/>
                  </a:lnTo>
                  <a:cubicBezTo>
                    <a:pt x="6545" y="66"/>
                    <a:pt x="6424" y="1"/>
                    <a:pt x="630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34;p57">
              <a:extLst>
                <a:ext uri="{FF2B5EF4-FFF2-40B4-BE49-F238E27FC236}">
                  <a16:creationId xmlns:a16="http://schemas.microsoft.com/office/drawing/2014/main" id="{BDB3A460-0077-4680-A95E-C573B198F5FA}"/>
                </a:ext>
              </a:extLst>
            </p:cNvPr>
            <p:cNvSpPr/>
            <p:nvPr/>
          </p:nvSpPr>
          <p:spPr>
            <a:xfrm>
              <a:off x="6040175" y="2535488"/>
              <a:ext cx="40975" cy="40800"/>
            </a:xfrm>
            <a:custGeom>
              <a:avLst/>
              <a:gdLst/>
              <a:ahLst/>
              <a:cxnLst/>
              <a:rect l="l" t="t" r="r" b="b"/>
              <a:pathLst>
                <a:path w="1639" h="1632" extrusionOk="0">
                  <a:moveTo>
                    <a:pt x="823" y="0"/>
                  </a:moveTo>
                  <a:cubicBezTo>
                    <a:pt x="367" y="0"/>
                    <a:pt x="1" y="365"/>
                    <a:pt x="1" y="816"/>
                  </a:cubicBezTo>
                  <a:cubicBezTo>
                    <a:pt x="1" y="1270"/>
                    <a:pt x="367" y="1632"/>
                    <a:pt x="823" y="1632"/>
                  </a:cubicBezTo>
                  <a:cubicBezTo>
                    <a:pt x="1272" y="1632"/>
                    <a:pt x="1639" y="1270"/>
                    <a:pt x="1639" y="816"/>
                  </a:cubicBezTo>
                  <a:cubicBezTo>
                    <a:pt x="1639" y="365"/>
                    <a:pt x="1272" y="0"/>
                    <a:pt x="823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35;p57">
              <a:extLst>
                <a:ext uri="{FF2B5EF4-FFF2-40B4-BE49-F238E27FC236}">
                  <a16:creationId xmlns:a16="http://schemas.microsoft.com/office/drawing/2014/main" id="{7C3F7621-C2C9-4D14-8548-ED65E7A91A75}"/>
                </a:ext>
              </a:extLst>
            </p:cNvPr>
            <p:cNvSpPr/>
            <p:nvPr/>
          </p:nvSpPr>
          <p:spPr>
            <a:xfrm>
              <a:off x="5904875" y="1895113"/>
              <a:ext cx="750200" cy="109050"/>
            </a:xfrm>
            <a:custGeom>
              <a:avLst/>
              <a:gdLst/>
              <a:ahLst/>
              <a:cxnLst/>
              <a:rect l="l" t="t" r="r" b="b"/>
              <a:pathLst>
                <a:path w="30008" h="4362" extrusionOk="0">
                  <a:moveTo>
                    <a:pt x="952" y="0"/>
                  </a:moveTo>
                  <a:cubicBezTo>
                    <a:pt x="430" y="0"/>
                    <a:pt x="1" y="429"/>
                    <a:pt x="1" y="953"/>
                  </a:cubicBezTo>
                  <a:lnTo>
                    <a:pt x="1" y="3410"/>
                  </a:lnTo>
                  <a:cubicBezTo>
                    <a:pt x="1" y="3939"/>
                    <a:pt x="430" y="4362"/>
                    <a:pt x="952" y="4362"/>
                  </a:cubicBezTo>
                  <a:lnTo>
                    <a:pt x="29051" y="4362"/>
                  </a:lnTo>
                  <a:cubicBezTo>
                    <a:pt x="29579" y="4362"/>
                    <a:pt x="30007" y="3939"/>
                    <a:pt x="30007" y="3410"/>
                  </a:cubicBezTo>
                  <a:lnTo>
                    <a:pt x="30007" y="953"/>
                  </a:lnTo>
                  <a:cubicBezTo>
                    <a:pt x="30007" y="429"/>
                    <a:pt x="29579" y="0"/>
                    <a:pt x="2905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36;p57">
              <a:extLst>
                <a:ext uri="{FF2B5EF4-FFF2-40B4-BE49-F238E27FC236}">
                  <a16:creationId xmlns:a16="http://schemas.microsoft.com/office/drawing/2014/main" id="{C92808B0-C522-4CA4-8B2D-A558834FAD0C}"/>
                </a:ext>
              </a:extLst>
            </p:cNvPr>
            <p:cNvSpPr/>
            <p:nvPr/>
          </p:nvSpPr>
          <p:spPr>
            <a:xfrm>
              <a:off x="6313050" y="21314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37;p57">
              <a:extLst>
                <a:ext uri="{FF2B5EF4-FFF2-40B4-BE49-F238E27FC236}">
                  <a16:creationId xmlns:a16="http://schemas.microsoft.com/office/drawing/2014/main" id="{7EFF162E-1E42-4D13-B478-70DEC3674E5C}"/>
                </a:ext>
              </a:extLst>
            </p:cNvPr>
            <p:cNvSpPr/>
            <p:nvPr/>
          </p:nvSpPr>
          <p:spPr>
            <a:xfrm>
              <a:off x="6313050" y="21812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8"/>
                    <a:pt x="0" y="331"/>
                  </a:cubicBezTo>
                  <a:cubicBezTo>
                    <a:pt x="0" y="514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4"/>
                    <a:pt x="13132" y="331"/>
                  </a:cubicBezTo>
                  <a:cubicBezTo>
                    <a:pt x="13132" y="148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38;p57">
              <a:extLst>
                <a:ext uri="{FF2B5EF4-FFF2-40B4-BE49-F238E27FC236}">
                  <a16:creationId xmlns:a16="http://schemas.microsoft.com/office/drawing/2014/main" id="{3510FDD1-5F07-4B5A-957F-180775C9CE94}"/>
                </a:ext>
              </a:extLst>
            </p:cNvPr>
            <p:cNvSpPr/>
            <p:nvPr/>
          </p:nvSpPr>
          <p:spPr>
            <a:xfrm>
              <a:off x="6313050" y="2231113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39;p57">
              <a:extLst>
                <a:ext uri="{FF2B5EF4-FFF2-40B4-BE49-F238E27FC236}">
                  <a16:creationId xmlns:a16="http://schemas.microsoft.com/office/drawing/2014/main" id="{F24921D2-CAA1-4337-B65F-269335AD67E5}"/>
                </a:ext>
              </a:extLst>
            </p:cNvPr>
            <p:cNvSpPr/>
            <p:nvPr/>
          </p:nvSpPr>
          <p:spPr>
            <a:xfrm>
              <a:off x="6313050" y="2280913"/>
              <a:ext cx="239400" cy="16500"/>
            </a:xfrm>
            <a:custGeom>
              <a:avLst/>
              <a:gdLst/>
              <a:ahLst/>
              <a:cxnLst/>
              <a:rect l="l" t="t" r="r" b="b"/>
              <a:pathLst>
                <a:path w="9576" h="660" extrusionOk="0">
                  <a:moveTo>
                    <a:pt x="330" y="1"/>
                  </a:moveTo>
                  <a:cubicBezTo>
                    <a:pt x="152" y="1"/>
                    <a:pt x="0" y="147"/>
                    <a:pt x="0" y="331"/>
                  </a:cubicBezTo>
                  <a:cubicBezTo>
                    <a:pt x="0" y="514"/>
                    <a:pt x="152" y="659"/>
                    <a:pt x="330" y="659"/>
                  </a:cubicBezTo>
                  <a:lnTo>
                    <a:pt x="9246" y="659"/>
                  </a:lnTo>
                  <a:cubicBezTo>
                    <a:pt x="9429" y="659"/>
                    <a:pt x="9575" y="514"/>
                    <a:pt x="9575" y="331"/>
                  </a:cubicBezTo>
                  <a:cubicBezTo>
                    <a:pt x="9575" y="147"/>
                    <a:pt x="9429" y="1"/>
                    <a:pt x="9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40;p57">
              <a:extLst>
                <a:ext uri="{FF2B5EF4-FFF2-40B4-BE49-F238E27FC236}">
                  <a16:creationId xmlns:a16="http://schemas.microsoft.com/office/drawing/2014/main" id="{09148764-3E37-4890-B782-2BA145C7E9EB}"/>
                </a:ext>
              </a:extLst>
            </p:cNvPr>
            <p:cNvSpPr/>
            <p:nvPr/>
          </p:nvSpPr>
          <p:spPr>
            <a:xfrm>
              <a:off x="6313050" y="2330738"/>
              <a:ext cx="178475" cy="16500"/>
            </a:xfrm>
            <a:custGeom>
              <a:avLst/>
              <a:gdLst/>
              <a:ahLst/>
              <a:cxnLst/>
              <a:rect l="l" t="t" r="r" b="b"/>
              <a:pathLst>
                <a:path w="7139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29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6809" y="660"/>
                  </a:lnTo>
                  <a:cubicBezTo>
                    <a:pt x="6992" y="660"/>
                    <a:pt x="7139" y="513"/>
                    <a:pt x="7139" y="329"/>
                  </a:cubicBezTo>
                  <a:cubicBezTo>
                    <a:pt x="7139" y="146"/>
                    <a:pt x="6992" y="1"/>
                    <a:pt x="6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41;p57">
              <a:extLst>
                <a:ext uri="{FF2B5EF4-FFF2-40B4-BE49-F238E27FC236}">
                  <a16:creationId xmlns:a16="http://schemas.microsoft.com/office/drawing/2014/main" id="{68EFECB8-8A6C-4A33-9695-B9AAF3BB3136}"/>
                </a:ext>
              </a:extLst>
            </p:cNvPr>
            <p:cNvSpPr/>
            <p:nvPr/>
          </p:nvSpPr>
          <p:spPr>
            <a:xfrm>
              <a:off x="5904875" y="2074613"/>
              <a:ext cx="344775" cy="323075"/>
            </a:xfrm>
            <a:custGeom>
              <a:avLst/>
              <a:gdLst/>
              <a:ahLst/>
              <a:cxnLst/>
              <a:rect l="l" t="t" r="r" b="b"/>
              <a:pathLst>
                <a:path w="13791" h="12923" extrusionOk="0">
                  <a:moveTo>
                    <a:pt x="1376" y="0"/>
                  </a:moveTo>
                  <a:cubicBezTo>
                    <a:pt x="618" y="0"/>
                    <a:pt x="1" y="613"/>
                    <a:pt x="1" y="1371"/>
                  </a:cubicBezTo>
                  <a:lnTo>
                    <a:pt x="1" y="11552"/>
                  </a:lnTo>
                  <a:cubicBezTo>
                    <a:pt x="1" y="12311"/>
                    <a:pt x="618" y="12923"/>
                    <a:pt x="1376" y="12923"/>
                  </a:cubicBezTo>
                  <a:lnTo>
                    <a:pt x="12416" y="12923"/>
                  </a:lnTo>
                  <a:cubicBezTo>
                    <a:pt x="13174" y="12923"/>
                    <a:pt x="13791" y="12311"/>
                    <a:pt x="13791" y="11552"/>
                  </a:cubicBezTo>
                  <a:lnTo>
                    <a:pt x="13791" y="1371"/>
                  </a:lnTo>
                  <a:cubicBezTo>
                    <a:pt x="13791" y="613"/>
                    <a:pt x="13174" y="0"/>
                    <a:pt x="1241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42;p57">
              <a:extLst>
                <a:ext uri="{FF2B5EF4-FFF2-40B4-BE49-F238E27FC236}">
                  <a16:creationId xmlns:a16="http://schemas.microsoft.com/office/drawing/2014/main" id="{D5AEE8D2-D60F-457D-A6CB-B4C82E0282DF}"/>
                </a:ext>
              </a:extLst>
            </p:cNvPr>
            <p:cNvSpPr/>
            <p:nvPr/>
          </p:nvSpPr>
          <p:spPr>
            <a:xfrm>
              <a:off x="5949975" y="2108863"/>
              <a:ext cx="254575" cy="254575"/>
            </a:xfrm>
            <a:custGeom>
              <a:avLst/>
              <a:gdLst/>
              <a:ahLst/>
              <a:cxnLst/>
              <a:rect l="l" t="t" r="r" b="b"/>
              <a:pathLst>
                <a:path w="10183" h="10183" extrusionOk="0">
                  <a:moveTo>
                    <a:pt x="5090" y="1"/>
                  </a:moveTo>
                  <a:cubicBezTo>
                    <a:pt x="2281" y="1"/>
                    <a:pt x="0" y="2281"/>
                    <a:pt x="0" y="5089"/>
                  </a:cubicBezTo>
                  <a:cubicBezTo>
                    <a:pt x="0" y="7903"/>
                    <a:pt x="2281" y="10182"/>
                    <a:pt x="5090" y="10182"/>
                  </a:cubicBezTo>
                  <a:cubicBezTo>
                    <a:pt x="7902" y="10182"/>
                    <a:pt x="10183" y="7903"/>
                    <a:pt x="10183" y="5089"/>
                  </a:cubicBezTo>
                  <a:cubicBezTo>
                    <a:pt x="10183" y="2281"/>
                    <a:pt x="7902" y="1"/>
                    <a:pt x="5090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43;p57">
              <a:extLst>
                <a:ext uri="{FF2B5EF4-FFF2-40B4-BE49-F238E27FC236}">
                  <a16:creationId xmlns:a16="http://schemas.microsoft.com/office/drawing/2014/main" id="{1999E09D-C50C-4420-BA69-984EC61AA0BD}"/>
                </a:ext>
              </a:extLst>
            </p:cNvPr>
            <p:cNvSpPr/>
            <p:nvPr/>
          </p:nvSpPr>
          <p:spPr>
            <a:xfrm>
              <a:off x="6034450" y="2140638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0"/>
                  </a:moveTo>
                  <a:cubicBezTo>
                    <a:pt x="770" y="0"/>
                    <a:pt x="0" y="769"/>
                    <a:pt x="0" y="1711"/>
                  </a:cubicBezTo>
                  <a:cubicBezTo>
                    <a:pt x="0" y="2657"/>
                    <a:pt x="770" y="3420"/>
                    <a:pt x="1711" y="3420"/>
                  </a:cubicBezTo>
                  <a:cubicBezTo>
                    <a:pt x="2657" y="3420"/>
                    <a:pt x="3420" y="2657"/>
                    <a:pt x="3420" y="1711"/>
                  </a:cubicBezTo>
                  <a:cubicBezTo>
                    <a:pt x="3420" y="769"/>
                    <a:pt x="2657" y="0"/>
                    <a:pt x="17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44;p57">
              <a:extLst>
                <a:ext uri="{FF2B5EF4-FFF2-40B4-BE49-F238E27FC236}">
                  <a16:creationId xmlns:a16="http://schemas.microsoft.com/office/drawing/2014/main" id="{7C083F2D-DA5A-4BAD-986B-72D3F7199FB1}"/>
                </a:ext>
              </a:extLst>
            </p:cNvPr>
            <p:cNvSpPr/>
            <p:nvPr/>
          </p:nvSpPr>
          <p:spPr>
            <a:xfrm>
              <a:off x="6004100" y="2234138"/>
              <a:ext cx="146325" cy="91650"/>
            </a:xfrm>
            <a:custGeom>
              <a:avLst/>
              <a:gdLst/>
              <a:ahLst/>
              <a:cxnLst/>
              <a:rect l="l" t="t" r="r" b="b"/>
              <a:pathLst>
                <a:path w="5853" h="3666" extrusionOk="0">
                  <a:moveTo>
                    <a:pt x="2647" y="0"/>
                  </a:moveTo>
                  <a:cubicBezTo>
                    <a:pt x="1183" y="0"/>
                    <a:pt x="0" y="1186"/>
                    <a:pt x="0" y="2646"/>
                  </a:cubicBezTo>
                  <a:lnTo>
                    <a:pt x="0" y="3284"/>
                  </a:lnTo>
                  <a:cubicBezTo>
                    <a:pt x="0" y="3493"/>
                    <a:pt x="169" y="3665"/>
                    <a:pt x="383" y="3665"/>
                  </a:cubicBezTo>
                  <a:lnTo>
                    <a:pt x="5471" y="3665"/>
                  </a:lnTo>
                  <a:cubicBezTo>
                    <a:pt x="5680" y="3665"/>
                    <a:pt x="5853" y="3493"/>
                    <a:pt x="5853" y="3284"/>
                  </a:cubicBezTo>
                  <a:lnTo>
                    <a:pt x="5853" y="2646"/>
                  </a:lnTo>
                  <a:cubicBezTo>
                    <a:pt x="5853" y="1186"/>
                    <a:pt x="4666" y="0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245;p57">
            <a:extLst>
              <a:ext uri="{FF2B5EF4-FFF2-40B4-BE49-F238E27FC236}">
                <a16:creationId xmlns:a16="http://schemas.microsoft.com/office/drawing/2014/main" id="{2706C48D-8CEB-4814-9096-8C0D7C3843F7}"/>
              </a:ext>
            </a:extLst>
          </p:cNvPr>
          <p:cNvGrpSpPr/>
          <p:nvPr/>
        </p:nvGrpSpPr>
        <p:grpSpPr>
          <a:xfrm>
            <a:off x="2632056" y="2382249"/>
            <a:ext cx="1541769" cy="1827157"/>
            <a:chOff x="5447475" y="3019500"/>
            <a:chExt cx="1062925" cy="1288025"/>
          </a:xfrm>
        </p:grpSpPr>
        <p:sp>
          <p:nvSpPr>
            <p:cNvPr id="45" name="Google Shape;4246;p57">
              <a:extLst>
                <a:ext uri="{FF2B5EF4-FFF2-40B4-BE49-F238E27FC236}">
                  <a16:creationId xmlns:a16="http://schemas.microsoft.com/office/drawing/2014/main" id="{A733F94E-DDAF-41A8-8DF4-F05DC44E9A97}"/>
                </a:ext>
              </a:extLst>
            </p:cNvPr>
            <p:cNvSpPr/>
            <p:nvPr/>
          </p:nvSpPr>
          <p:spPr>
            <a:xfrm>
              <a:off x="6089500" y="3309725"/>
              <a:ext cx="213925" cy="220800"/>
            </a:xfrm>
            <a:custGeom>
              <a:avLst/>
              <a:gdLst/>
              <a:ahLst/>
              <a:cxnLst/>
              <a:rect l="l" t="t" r="r" b="b"/>
              <a:pathLst>
                <a:path w="8557" h="8832" extrusionOk="0">
                  <a:moveTo>
                    <a:pt x="6999" y="1"/>
                  </a:moveTo>
                  <a:cubicBezTo>
                    <a:pt x="5123" y="1"/>
                    <a:pt x="425" y="1736"/>
                    <a:pt x="425" y="1736"/>
                  </a:cubicBezTo>
                  <a:cubicBezTo>
                    <a:pt x="425" y="1736"/>
                    <a:pt x="1717" y="3138"/>
                    <a:pt x="1" y="7818"/>
                  </a:cubicBezTo>
                  <a:cubicBezTo>
                    <a:pt x="1" y="7818"/>
                    <a:pt x="2331" y="8832"/>
                    <a:pt x="4814" y="8832"/>
                  </a:cubicBezTo>
                  <a:cubicBezTo>
                    <a:pt x="6126" y="8832"/>
                    <a:pt x="7481" y="8549"/>
                    <a:pt x="8557" y="7683"/>
                  </a:cubicBezTo>
                  <a:cubicBezTo>
                    <a:pt x="8101" y="5345"/>
                    <a:pt x="6915" y="1763"/>
                    <a:pt x="7505" y="68"/>
                  </a:cubicBezTo>
                  <a:cubicBezTo>
                    <a:pt x="7377" y="22"/>
                    <a:pt x="7205" y="1"/>
                    <a:pt x="699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47;p57">
              <a:extLst>
                <a:ext uri="{FF2B5EF4-FFF2-40B4-BE49-F238E27FC236}">
                  <a16:creationId xmlns:a16="http://schemas.microsoft.com/office/drawing/2014/main" id="{56A21C09-4948-4951-967C-D676876F4102}"/>
                </a:ext>
              </a:extLst>
            </p:cNvPr>
            <p:cNvSpPr/>
            <p:nvPr/>
          </p:nvSpPr>
          <p:spPr>
            <a:xfrm>
              <a:off x="6086250" y="3019500"/>
              <a:ext cx="233900" cy="145950"/>
            </a:xfrm>
            <a:custGeom>
              <a:avLst/>
              <a:gdLst/>
              <a:ahLst/>
              <a:cxnLst/>
              <a:rect l="l" t="t" r="r" b="b"/>
              <a:pathLst>
                <a:path w="9356" h="5838" extrusionOk="0">
                  <a:moveTo>
                    <a:pt x="5713" y="1"/>
                  </a:moveTo>
                  <a:cubicBezTo>
                    <a:pt x="4359" y="1"/>
                    <a:pt x="2893" y="294"/>
                    <a:pt x="2134" y="800"/>
                  </a:cubicBezTo>
                  <a:cubicBezTo>
                    <a:pt x="659" y="1777"/>
                    <a:pt x="0" y="3153"/>
                    <a:pt x="806" y="4361"/>
                  </a:cubicBezTo>
                  <a:cubicBezTo>
                    <a:pt x="1357" y="5193"/>
                    <a:pt x="3103" y="5837"/>
                    <a:pt x="4619" y="5837"/>
                  </a:cubicBezTo>
                  <a:cubicBezTo>
                    <a:pt x="5304" y="5837"/>
                    <a:pt x="5941" y="5706"/>
                    <a:pt x="6401" y="5402"/>
                  </a:cubicBezTo>
                  <a:cubicBezTo>
                    <a:pt x="7876" y="4424"/>
                    <a:pt x="9356" y="2050"/>
                    <a:pt x="8551" y="847"/>
                  </a:cubicBezTo>
                  <a:cubicBezTo>
                    <a:pt x="8163" y="261"/>
                    <a:pt x="6988" y="1"/>
                    <a:pt x="57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48;p57">
              <a:extLst>
                <a:ext uri="{FF2B5EF4-FFF2-40B4-BE49-F238E27FC236}">
                  <a16:creationId xmlns:a16="http://schemas.microsoft.com/office/drawing/2014/main" id="{204D1959-96BB-4C41-AB81-8D08D1C3660C}"/>
                </a:ext>
              </a:extLst>
            </p:cNvPr>
            <p:cNvSpPr/>
            <p:nvPr/>
          </p:nvSpPr>
          <p:spPr>
            <a:xfrm>
              <a:off x="6054500" y="3062650"/>
              <a:ext cx="285675" cy="307600"/>
            </a:xfrm>
            <a:custGeom>
              <a:avLst/>
              <a:gdLst/>
              <a:ahLst/>
              <a:cxnLst/>
              <a:rect l="l" t="t" r="r" b="b"/>
              <a:pathLst>
                <a:path w="11427" h="12304" extrusionOk="0">
                  <a:moveTo>
                    <a:pt x="6796" y="1"/>
                  </a:moveTo>
                  <a:cubicBezTo>
                    <a:pt x="5945" y="1"/>
                    <a:pt x="5136" y="242"/>
                    <a:pt x="4529" y="475"/>
                  </a:cubicBezTo>
                  <a:cubicBezTo>
                    <a:pt x="2521" y="1244"/>
                    <a:pt x="920" y="4272"/>
                    <a:pt x="486" y="7038"/>
                  </a:cubicBezTo>
                  <a:cubicBezTo>
                    <a:pt x="361" y="7808"/>
                    <a:pt x="0" y="10965"/>
                    <a:pt x="863" y="11698"/>
                  </a:cubicBezTo>
                  <a:cubicBezTo>
                    <a:pt x="1396" y="12150"/>
                    <a:pt x="2256" y="12303"/>
                    <a:pt x="3127" y="12303"/>
                  </a:cubicBezTo>
                  <a:cubicBezTo>
                    <a:pt x="4099" y="12303"/>
                    <a:pt x="5085" y="12112"/>
                    <a:pt x="5648" y="11933"/>
                  </a:cubicBezTo>
                  <a:cubicBezTo>
                    <a:pt x="7075" y="11472"/>
                    <a:pt x="8012" y="10495"/>
                    <a:pt x="8801" y="9157"/>
                  </a:cubicBezTo>
                  <a:cubicBezTo>
                    <a:pt x="11034" y="5365"/>
                    <a:pt x="11427" y="3676"/>
                    <a:pt x="9821" y="1537"/>
                  </a:cubicBezTo>
                  <a:cubicBezTo>
                    <a:pt x="8941" y="361"/>
                    <a:pt x="7837" y="1"/>
                    <a:pt x="679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49;p57">
              <a:extLst>
                <a:ext uri="{FF2B5EF4-FFF2-40B4-BE49-F238E27FC236}">
                  <a16:creationId xmlns:a16="http://schemas.microsoft.com/office/drawing/2014/main" id="{218BCA35-B827-47DF-ADA6-BAEF964F677E}"/>
                </a:ext>
              </a:extLst>
            </p:cNvPr>
            <p:cNvSpPr/>
            <p:nvPr/>
          </p:nvSpPr>
          <p:spPr>
            <a:xfrm>
              <a:off x="6182600" y="3507425"/>
              <a:ext cx="327800" cy="584625"/>
            </a:xfrm>
            <a:custGeom>
              <a:avLst/>
              <a:gdLst/>
              <a:ahLst/>
              <a:cxnLst/>
              <a:rect l="l" t="t" r="r" b="b"/>
              <a:pathLst>
                <a:path w="13112" h="23385" extrusionOk="0">
                  <a:moveTo>
                    <a:pt x="4725" y="0"/>
                  </a:moveTo>
                  <a:cubicBezTo>
                    <a:pt x="2302" y="0"/>
                    <a:pt x="0" y="2750"/>
                    <a:pt x="330" y="5250"/>
                  </a:cubicBezTo>
                  <a:cubicBezTo>
                    <a:pt x="894" y="9485"/>
                    <a:pt x="1120" y="16912"/>
                    <a:pt x="2709" y="20383"/>
                  </a:cubicBezTo>
                  <a:cubicBezTo>
                    <a:pt x="3225" y="21515"/>
                    <a:pt x="4413" y="23385"/>
                    <a:pt x="6641" y="23385"/>
                  </a:cubicBezTo>
                  <a:cubicBezTo>
                    <a:pt x="7328" y="23385"/>
                    <a:pt x="8115" y="23207"/>
                    <a:pt x="9011" y="22774"/>
                  </a:cubicBezTo>
                  <a:cubicBezTo>
                    <a:pt x="13111" y="20797"/>
                    <a:pt x="9110" y="4993"/>
                    <a:pt x="9110" y="4993"/>
                  </a:cubicBezTo>
                  <a:cubicBezTo>
                    <a:pt x="8152" y="1329"/>
                    <a:pt x="6409" y="0"/>
                    <a:pt x="4725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50;p57">
              <a:extLst>
                <a:ext uri="{FF2B5EF4-FFF2-40B4-BE49-F238E27FC236}">
                  <a16:creationId xmlns:a16="http://schemas.microsoft.com/office/drawing/2014/main" id="{60A390CB-B6C2-4F8E-977C-7CF7D9687E7B}"/>
                </a:ext>
              </a:extLst>
            </p:cNvPr>
            <p:cNvSpPr/>
            <p:nvPr/>
          </p:nvSpPr>
          <p:spPr>
            <a:xfrm>
              <a:off x="5858225" y="3459625"/>
              <a:ext cx="559725" cy="847900"/>
            </a:xfrm>
            <a:custGeom>
              <a:avLst/>
              <a:gdLst/>
              <a:ahLst/>
              <a:cxnLst/>
              <a:rect l="l" t="t" r="r" b="b"/>
              <a:pathLst>
                <a:path w="22389" h="33916" extrusionOk="0">
                  <a:moveTo>
                    <a:pt x="13577" y="0"/>
                  </a:moveTo>
                  <a:cubicBezTo>
                    <a:pt x="12075" y="0"/>
                    <a:pt x="10376" y="269"/>
                    <a:pt x="9106" y="912"/>
                  </a:cubicBezTo>
                  <a:cubicBezTo>
                    <a:pt x="7548" y="1702"/>
                    <a:pt x="5455" y="2534"/>
                    <a:pt x="2726" y="11706"/>
                  </a:cubicBezTo>
                  <a:cubicBezTo>
                    <a:pt x="1" y="20878"/>
                    <a:pt x="765" y="29476"/>
                    <a:pt x="1398" y="33916"/>
                  </a:cubicBezTo>
                  <a:lnTo>
                    <a:pt x="20465" y="33916"/>
                  </a:lnTo>
                  <a:cubicBezTo>
                    <a:pt x="20465" y="33916"/>
                    <a:pt x="18414" y="27154"/>
                    <a:pt x="18728" y="22327"/>
                  </a:cubicBezTo>
                  <a:cubicBezTo>
                    <a:pt x="18807" y="21109"/>
                    <a:pt x="22389" y="14561"/>
                    <a:pt x="21605" y="7480"/>
                  </a:cubicBezTo>
                  <a:cubicBezTo>
                    <a:pt x="20967" y="1738"/>
                    <a:pt x="17886" y="771"/>
                    <a:pt x="15857" y="249"/>
                  </a:cubicBezTo>
                  <a:cubicBezTo>
                    <a:pt x="15243" y="90"/>
                    <a:pt x="14443" y="0"/>
                    <a:pt x="13577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51;p57">
              <a:extLst>
                <a:ext uri="{FF2B5EF4-FFF2-40B4-BE49-F238E27FC236}">
                  <a16:creationId xmlns:a16="http://schemas.microsoft.com/office/drawing/2014/main" id="{799487A8-4E7A-41E2-8D64-354CA970AF51}"/>
                </a:ext>
              </a:extLst>
            </p:cNvPr>
            <p:cNvSpPr/>
            <p:nvPr/>
          </p:nvSpPr>
          <p:spPr>
            <a:xfrm>
              <a:off x="6340150" y="4182250"/>
              <a:ext cx="29700" cy="125275"/>
            </a:xfrm>
            <a:custGeom>
              <a:avLst/>
              <a:gdLst/>
              <a:ahLst/>
              <a:cxnLst/>
              <a:rect l="l" t="t" r="r" b="b"/>
              <a:pathLst>
                <a:path w="1188" h="5011" extrusionOk="0"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513" y="2762"/>
                    <a:pt x="1172" y="4948"/>
                    <a:pt x="1188" y="5011"/>
                  </a:cubicBezTo>
                  <a:cubicBezTo>
                    <a:pt x="1172" y="4948"/>
                    <a:pt x="513" y="2762"/>
                    <a:pt x="1" y="1"/>
                  </a:cubicBezTo>
                  <a:close/>
                </a:path>
              </a:pathLst>
            </a:custGeom>
            <a:solidFill>
              <a:srgbClr val="D0BAF9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52;p57">
              <a:extLst>
                <a:ext uri="{FF2B5EF4-FFF2-40B4-BE49-F238E27FC236}">
                  <a16:creationId xmlns:a16="http://schemas.microsoft.com/office/drawing/2014/main" id="{50273175-7DD5-43D4-9D9B-3CF1DF2B7DB9}"/>
                </a:ext>
              </a:extLst>
            </p:cNvPr>
            <p:cNvSpPr/>
            <p:nvPr/>
          </p:nvSpPr>
          <p:spPr>
            <a:xfrm>
              <a:off x="5878000" y="3740375"/>
              <a:ext cx="491850" cy="567150"/>
            </a:xfrm>
            <a:custGeom>
              <a:avLst/>
              <a:gdLst/>
              <a:ahLst/>
              <a:cxnLst/>
              <a:rect l="l" t="t" r="r" b="b"/>
              <a:pathLst>
                <a:path w="19674" h="22686" extrusionOk="0">
                  <a:moveTo>
                    <a:pt x="2081" y="0"/>
                  </a:moveTo>
                  <a:cubicBezTo>
                    <a:pt x="2034" y="157"/>
                    <a:pt x="1987" y="314"/>
                    <a:pt x="1935" y="476"/>
                  </a:cubicBezTo>
                  <a:cubicBezTo>
                    <a:pt x="455" y="5465"/>
                    <a:pt x="0" y="10287"/>
                    <a:pt x="0" y="14355"/>
                  </a:cubicBezTo>
                  <a:cubicBezTo>
                    <a:pt x="0" y="17770"/>
                    <a:pt x="319" y="20662"/>
                    <a:pt x="607" y="22686"/>
                  </a:cubicBezTo>
                  <a:lnTo>
                    <a:pt x="19674" y="22686"/>
                  </a:lnTo>
                  <a:cubicBezTo>
                    <a:pt x="19658" y="22623"/>
                    <a:pt x="18999" y="20437"/>
                    <a:pt x="18487" y="17676"/>
                  </a:cubicBezTo>
                  <a:cubicBezTo>
                    <a:pt x="17435" y="17818"/>
                    <a:pt x="16384" y="17905"/>
                    <a:pt x="15354" y="17905"/>
                  </a:cubicBezTo>
                  <a:cubicBezTo>
                    <a:pt x="12677" y="17905"/>
                    <a:pt x="10109" y="17326"/>
                    <a:pt x="7865" y="15615"/>
                  </a:cubicBezTo>
                  <a:cubicBezTo>
                    <a:pt x="2803" y="11762"/>
                    <a:pt x="2699" y="5779"/>
                    <a:pt x="2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53;p57">
              <a:extLst>
                <a:ext uri="{FF2B5EF4-FFF2-40B4-BE49-F238E27FC236}">
                  <a16:creationId xmlns:a16="http://schemas.microsoft.com/office/drawing/2014/main" id="{2FD763B3-75D5-4DAC-BDD0-611DF94BA583}"/>
                </a:ext>
              </a:extLst>
            </p:cNvPr>
            <p:cNvSpPr/>
            <p:nvPr/>
          </p:nvSpPr>
          <p:spPr>
            <a:xfrm>
              <a:off x="5697825" y="3499700"/>
              <a:ext cx="538575" cy="458025"/>
            </a:xfrm>
            <a:custGeom>
              <a:avLst/>
              <a:gdLst/>
              <a:ahLst/>
              <a:cxnLst/>
              <a:rect l="l" t="t" r="r" b="b"/>
              <a:pathLst>
                <a:path w="21543" h="18321" extrusionOk="0">
                  <a:moveTo>
                    <a:pt x="15086" y="0"/>
                  </a:moveTo>
                  <a:cubicBezTo>
                    <a:pt x="14386" y="0"/>
                    <a:pt x="13680" y="178"/>
                    <a:pt x="13049" y="560"/>
                  </a:cubicBezTo>
                  <a:cubicBezTo>
                    <a:pt x="9393" y="2771"/>
                    <a:pt x="4801" y="9261"/>
                    <a:pt x="2511" y="12321"/>
                  </a:cubicBezTo>
                  <a:cubicBezTo>
                    <a:pt x="1538" y="13622"/>
                    <a:pt x="1" y="16996"/>
                    <a:pt x="1632" y="17926"/>
                  </a:cubicBezTo>
                  <a:cubicBezTo>
                    <a:pt x="2110" y="18198"/>
                    <a:pt x="2635" y="18320"/>
                    <a:pt x="3193" y="18320"/>
                  </a:cubicBezTo>
                  <a:cubicBezTo>
                    <a:pt x="7257" y="18320"/>
                    <a:pt x="13116" y="11829"/>
                    <a:pt x="15972" y="9162"/>
                  </a:cubicBezTo>
                  <a:cubicBezTo>
                    <a:pt x="21542" y="3958"/>
                    <a:pt x="18387" y="0"/>
                    <a:pt x="15086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54;p57">
              <a:extLst>
                <a:ext uri="{FF2B5EF4-FFF2-40B4-BE49-F238E27FC236}">
                  <a16:creationId xmlns:a16="http://schemas.microsoft.com/office/drawing/2014/main" id="{B527CC6C-8621-48FC-AB9E-787D4EC57888}"/>
                </a:ext>
              </a:extLst>
            </p:cNvPr>
            <p:cNvSpPr/>
            <p:nvPr/>
          </p:nvSpPr>
          <p:spPr>
            <a:xfrm>
              <a:off x="5447475" y="3229500"/>
              <a:ext cx="161625" cy="294700"/>
            </a:xfrm>
            <a:custGeom>
              <a:avLst/>
              <a:gdLst/>
              <a:ahLst/>
              <a:cxnLst/>
              <a:rect l="l" t="t" r="r" b="b"/>
              <a:pathLst>
                <a:path w="6465" h="11788" extrusionOk="0">
                  <a:moveTo>
                    <a:pt x="3637" y="0"/>
                  </a:moveTo>
                  <a:cubicBezTo>
                    <a:pt x="3193" y="0"/>
                    <a:pt x="3138" y="399"/>
                    <a:pt x="3133" y="694"/>
                  </a:cubicBezTo>
                  <a:cubicBezTo>
                    <a:pt x="3133" y="1033"/>
                    <a:pt x="3687" y="4642"/>
                    <a:pt x="3687" y="4642"/>
                  </a:cubicBezTo>
                  <a:cubicBezTo>
                    <a:pt x="3687" y="4642"/>
                    <a:pt x="952" y="5652"/>
                    <a:pt x="476" y="6336"/>
                  </a:cubicBezTo>
                  <a:cubicBezTo>
                    <a:pt x="0" y="7021"/>
                    <a:pt x="575" y="9913"/>
                    <a:pt x="3416" y="11450"/>
                  </a:cubicBezTo>
                  <a:cubicBezTo>
                    <a:pt x="3855" y="11687"/>
                    <a:pt x="4231" y="11787"/>
                    <a:pt x="4554" y="11787"/>
                  </a:cubicBezTo>
                  <a:cubicBezTo>
                    <a:pt x="6318" y="11787"/>
                    <a:pt x="6464" y="8790"/>
                    <a:pt x="6464" y="8790"/>
                  </a:cubicBezTo>
                  <a:cubicBezTo>
                    <a:pt x="6464" y="8790"/>
                    <a:pt x="6453" y="7764"/>
                    <a:pt x="6139" y="6488"/>
                  </a:cubicBezTo>
                  <a:cubicBezTo>
                    <a:pt x="5470" y="3758"/>
                    <a:pt x="4325" y="140"/>
                    <a:pt x="3865" y="29"/>
                  </a:cubicBezTo>
                  <a:cubicBezTo>
                    <a:pt x="3779" y="9"/>
                    <a:pt x="3704" y="0"/>
                    <a:pt x="3637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55;p57">
              <a:extLst>
                <a:ext uri="{FF2B5EF4-FFF2-40B4-BE49-F238E27FC236}">
                  <a16:creationId xmlns:a16="http://schemas.microsoft.com/office/drawing/2014/main" id="{D5EFF291-9A28-4485-9941-C89BB9BD0237}"/>
                </a:ext>
              </a:extLst>
            </p:cNvPr>
            <p:cNvSpPr/>
            <p:nvPr/>
          </p:nvSpPr>
          <p:spPr>
            <a:xfrm>
              <a:off x="5503675" y="3446725"/>
              <a:ext cx="349250" cy="511750"/>
            </a:xfrm>
            <a:custGeom>
              <a:avLst/>
              <a:gdLst/>
              <a:ahLst/>
              <a:cxnLst/>
              <a:rect l="l" t="t" r="r" b="b"/>
              <a:pathLst>
                <a:path w="13970" h="20470" extrusionOk="0">
                  <a:moveTo>
                    <a:pt x="4279" y="0"/>
                  </a:moveTo>
                  <a:cubicBezTo>
                    <a:pt x="3729" y="1653"/>
                    <a:pt x="1883" y="3029"/>
                    <a:pt x="0" y="3196"/>
                  </a:cubicBezTo>
                  <a:cubicBezTo>
                    <a:pt x="0" y="3196"/>
                    <a:pt x="4362" y="18351"/>
                    <a:pt x="9696" y="20155"/>
                  </a:cubicBezTo>
                  <a:cubicBezTo>
                    <a:pt x="10229" y="20335"/>
                    <a:pt x="10750" y="20470"/>
                    <a:pt x="11230" y="20470"/>
                  </a:cubicBezTo>
                  <a:cubicBezTo>
                    <a:pt x="12456" y="20470"/>
                    <a:pt x="13424" y="19593"/>
                    <a:pt x="13687" y="16348"/>
                  </a:cubicBezTo>
                  <a:cubicBezTo>
                    <a:pt x="13969" y="12871"/>
                    <a:pt x="7171" y="3562"/>
                    <a:pt x="5549" y="1590"/>
                  </a:cubicBezTo>
                  <a:lnTo>
                    <a:pt x="4279" y="0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56;p57">
              <a:extLst>
                <a:ext uri="{FF2B5EF4-FFF2-40B4-BE49-F238E27FC236}">
                  <a16:creationId xmlns:a16="http://schemas.microsoft.com/office/drawing/2014/main" id="{BE148DDF-597D-4576-8A72-48D0919FF939}"/>
                </a:ext>
              </a:extLst>
            </p:cNvPr>
            <p:cNvSpPr/>
            <p:nvPr/>
          </p:nvSpPr>
          <p:spPr>
            <a:xfrm>
              <a:off x="6126800" y="3027075"/>
              <a:ext cx="288675" cy="358525"/>
            </a:xfrm>
            <a:custGeom>
              <a:avLst/>
              <a:gdLst/>
              <a:ahLst/>
              <a:cxnLst/>
              <a:rect l="l" t="t" r="r" b="b"/>
              <a:pathLst>
                <a:path w="11547" h="14341" extrusionOk="0">
                  <a:moveTo>
                    <a:pt x="4161" y="0"/>
                  </a:moveTo>
                  <a:cubicBezTo>
                    <a:pt x="1596" y="0"/>
                    <a:pt x="549" y="1681"/>
                    <a:pt x="287" y="2296"/>
                  </a:cubicBezTo>
                  <a:cubicBezTo>
                    <a:pt x="0" y="2970"/>
                    <a:pt x="507" y="4293"/>
                    <a:pt x="1019" y="4968"/>
                  </a:cubicBezTo>
                  <a:cubicBezTo>
                    <a:pt x="1777" y="5961"/>
                    <a:pt x="2479" y="6485"/>
                    <a:pt x="3478" y="7138"/>
                  </a:cubicBezTo>
                  <a:cubicBezTo>
                    <a:pt x="3488" y="7530"/>
                    <a:pt x="3148" y="9036"/>
                    <a:pt x="3833" y="9748"/>
                  </a:cubicBezTo>
                  <a:cubicBezTo>
                    <a:pt x="3889" y="9805"/>
                    <a:pt x="3957" y="9830"/>
                    <a:pt x="4034" y="9830"/>
                  </a:cubicBezTo>
                  <a:cubicBezTo>
                    <a:pt x="4626" y="9830"/>
                    <a:pt x="5745" y="8323"/>
                    <a:pt x="5930" y="8147"/>
                  </a:cubicBezTo>
                  <a:lnTo>
                    <a:pt x="5930" y="8147"/>
                  </a:lnTo>
                  <a:cubicBezTo>
                    <a:pt x="6186" y="8859"/>
                    <a:pt x="5491" y="9743"/>
                    <a:pt x="5334" y="10433"/>
                  </a:cubicBezTo>
                  <a:cubicBezTo>
                    <a:pt x="5172" y="11114"/>
                    <a:pt x="5353" y="14340"/>
                    <a:pt x="6096" y="14340"/>
                  </a:cubicBezTo>
                  <a:cubicBezTo>
                    <a:pt x="6169" y="14340"/>
                    <a:pt x="6248" y="14308"/>
                    <a:pt x="6333" y="14240"/>
                  </a:cubicBezTo>
                  <a:cubicBezTo>
                    <a:pt x="6631" y="13994"/>
                    <a:pt x="8142" y="12237"/>
                    <a:pt x="8477" y="11845"/>
                  </a:cubicBezTo>
                  <a:cubicBezTo>
                    <a:pt x="10193" y="9795"/>
                    <a:pt x="11547" y="8205"/>
                    <a:pt x="11197" y="5485"/>
                  </a:cubicBezTo>
                  <a:cubicBezTo>
                    <a:pt x="10934" y="3462"/>
                    <a:pt x="9496" y="1595"/>
                    <a:pt x="7562" y="784"/>
                  </a:cubicBezTo>
                  <a:cubicBezTo>
                    <a:pt x="6208" y="219"/>
                    <a:pt x="5086" y="0"/>
                    <a:pt x="4161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7;p57">
              <a:extLst>
                <a:ext uri="{FF2B5EF4-FFF2-40B4-BE49-F238E27FC236}">
                  <a16:creationId xmlns:a16="http://schemas.microsoft.com/office/drawing/2014/main" id="{C8799D73-4492-45CF-B3A5-7B497EF99153}"/>
                </a:ext>
              </a:extLst>
            </p:cNvPr>
            <p:cNvSpPr/>
            <p:nvPr/>
          </p:nvSpPr>
          <p:spPr>
            <a:xfrm>
              <a:off x="6219700" y="3225275"/>
              <a:ext cx="86875" cy="86100"/>
            </a:xfrm>
            <a:custGeom>
              <a:avLst/>
              <a:gdLst/>
              <a:ahLst/>
              <a:cxnLst/>
              <a:rect l="l" t="t" r="r" b="b"/>
              <a:pathLst>
                <a:path w="3475" h="3444" extrusionOk="0">
                  <a:moveTo>
                    <a:pt x="2193" y="0"/>
                  </a:moveTo>
                  <a:cubicBezTo>
                    <a:pt x="2046" y="0"/>
                    <a:pt x="1899" y="25"/>
                    <a:pt x="1764" y="73"/>
                  </a:cubicBezTo>
                  <a:cubicBezTo>
                    <a:pt x="1450" y="188"/>
                    <a:pt x="1210" y="403"/>
                    <a:pt x="1116" y="497"/>
                  </a:cubicBezTo>
                  <a:cubicBezTo>
                    <a:pt x="1090" y="523"/>
                    <a:pt x="1068" y="550"/>
                    <a:pt x="1053" y="586"/>
                  </a:cubicBezTo>
                  <a:lnTo>
                    <a:pt x="233" y="2526"/>
                  </a:lnTo>
                  <a:cubicBezTo>
                    <a:pt x="233" y="2526"/>
                    <a:pt x="0" y="3444"/>
                    <a:pt x="1122" y="3444"/>
                  </a:cubicBezTo>
                  <a:cubicBezTo>
                    <a:pt x="1155" y="3444"/>
                    <a:pt x="1190" y="3443"/>
                    <a:pt x="1225" y="3441"/>
                  </a:cubicBezTo>
                  <a:cubicBezTo>
                    <a:pt x="2465" y="3389"/>
                    <a:pt x="3474" y="1716"/>
                    <a:pt x="3156" y="649"/>
                  </a:cubicBezTo>
                  <a:cubicBezTo>
                    <a:pt x="3024" y="200"/>
                    <a:pt x="2610" y="0"/>
                    <a:pt x="2193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58;p57">
              <a:extLst>
                <a:ext uri="{FF2B5EF4-FFF2-40B4-BE49-F238E27FC236}">
                  <a16:creationId xmlns:a16="http://schemas.microsoft.com/office/drawing/2014/main" id="{DAD05349-CBD3-4D4F-A89D-DC2A5843FD1C}"/>
                </a:ext>
              </a:extLst>
            </p:cNvPr>
            <p:cNvSpPr/>
            <p:nvPr/>
          </p:nvSpPr>
          <p:spPr>
            <a:xfrm>
              <a:off x="6233475" y="3238600"/>
              <a:ext cx="58575" cy="58850"/>
            </a:xfrm>
            <a:custGeom>
              <a:avLst/>
              <a:gdLst/>
              <a:ahLst/>
              <a:cxnLst/>
              <a:rect l="l" t="t" r="r" b="b"/>
              <a:pathLst>
                <a:path w="2343" h="2354" extrusionOk="0">
                  <a:moveTo>
                    <a:pt x="1574" y="0"/>
                  </a:moveTo>
                  <a:cubicBezTo>
                    <a:pt x="1444" y="0"/>
                    <a:pt x="1313" y="27"/>
                    <a:pt x="1193" y="68"/>
                  </a:cubicBezTo>
                  <a:cubicBezTo>
                    <a:pt x="920" y="167"/>
                    <a:pt x="727" y="382"/>
                    <a:pt x="727" y="382"/>
                  </a:cubicBezTo>
                  <a:lnTo>
                    <a:pt x="157" y="1726"/>
                  </a:lnTo>
                  <a:cubicBezTo>
                    <a:pt x="157" y="1726"/>
                    <a:pt x="0" y="2354"/>
                    <a:pt x="758" y="2354"/>
                  </a:cubicBezTo>
                  <a:cubicBezTo>
                    <a:pt x="785" y="2354"/>
                    <a:pt x="805" y="2354"/>
                    <a:pt x="831" y="2349"/>
                  </a:cubicBezTo>
                  <a:cubicBezTo>
                    <a:pt x="1668" y="2312"/>
                    <a:pt x="2342" y="1093"/>
                    <a:pt x="2123" y="367"/>
                  </a:cubicBezTo>
                  <a:cubicBezTo>
                    <a:pt x="2045" y="99"/>
                    <a:pt x="1820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259;p57">
            <a:extLst>
              <a:ext uri="{FF2B5EF4-FFF2-40B4-BE49-F238E27FC236}">
                <a16:creationId xmlns:a16="http://schemas.microsoft.com/office/drawing/2014/main" id="{F46C24A1-A01F-450F-9135-26F31CA77B6B}"/>
              </a:ext>
            </a:extLst>
          </p:cNvPr>
          <p:cNvGrpSpPr/>
          <p:nvPr/>
        </p:nvGrpSpPr>
        <p:grpSpPr>
          <a:xfrm>
            <a:off x="763114" y="2367724"/>
            <a:ext cx="1534499" cy="1847762"/>
            <a:chOff x="3643450" y="3004975"/>
            <a:chExt cx="1057913" cy="1302550"/>
          </a:xfrm>
        </p:grpSpPr>
        <p:sp>
          <p:nvSpPr>
            <p:cNvPr id="59" name="Google Shape;4260;p57">
              <a:extLst>
                <a:ext uri="{FF2B5EF4-FFF2-40B4-BE49-F238E27FC236}">
                  <a16:creationId xmlns:a16="http://schemas.microsoft.com/office/drawing/2014/main" id="{4030CCDD-EE0B-4041-80B5-96BE2CDA7015}"/>
                </a:ext>
              </a:extLst>
            </p:cNvPr>
            <p:cNvSpPr/>
            <p:nvPr/>
          </p:nvSpPr>
          <p:spPr>
            <a:xfrm>
              <a:off x="3822425" y="3431150"/>
              <a:ext cx="583500" cy="876375"/>
            </a:xfrm>
            <a:custGeom>
              <a:avLst/>
              <a:gdLst/>
              <a:ahLst/>
              <a:cxnLst/>
              <a:rect l="l" t="t" r="r" b="b"/>
              <a:pathLst>
                <a:path w="23340" h="35055" extrusionOk="0">
                  <a:moveTo>
                    <a:pt x="13592" y="0"/>
                  </a:moveTo>
                  <a:cubicBezTo>
                    <a:pt x="11017" y="0"/>
                    <a:pt x="6956" y="979"/>
                    <a:pt x="6956" y="979"/>
                  </a:cubicBezTo>
                  <a:cubicBezTo>
                    <a:pt x="6956" y="979"/>
                    <a:pt x="2196" y="2695"/>
                    <a:pt x="1182" y="4233"/>
                  </a:cubicBezTo>
                  <a:cubicBezTo>
                    <a:pt x="0" y="6026"/>
                    <a:pt x="2040" y="14482"/>
                    <a:pt x="1945" y="17933"/>
                  </a:cubicBezTo>
                  <a:cubicBezTo>
                    <a:pt x="1851" y="21385"/>
                    <a:pt x="1658" y="35055"/>
                    <a:pt x="1658" y="35055"/>
                  </a:cubicBezTo>
                  <a:lnTo>
                    <a:pt x="23340" y="35055"/>
                  </a:lnTo>
                  <a:cubicBezTo>
                    <a:pt x="22174" y="28246"/>
                    <a:pt x="22446" y="1534"/>
                    <a:pt x="19591" y="938"/>
                  </a:cubicBezTo>
                  <a:cubicBezTo>
                    <a:pt x="19591" y="938"/>
                    <a:pt x="16337" y="43"/>
                    <a:pt x="13770" y="2"/>
                  </a:cubicBezTo>
                  <a:cubicBezTo>
                    <a:pt x="13711" y="1"/>
                    <a:pt x="13652" y="0"/>
                    <a:pt x="13592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61;p57">
              <a:extLst>
                <a:ext uri="{FF2B5EF4-FFF2-40B4-BE49-F238E27FC236}">
                  <a16:creationId xmlns:a16="http://schemas.microsoft.com/office/drawing/2014/main" id="{CEA434C1-D6C1-4C2D-B000-7585A062C080}"/>
                </a:ext>
              </a:extLst>
            </p:cNvPr>
            <p:cNvSpPr/>
            <p:nvPr/>
          </p:nvSpPr>
          <p:spPr>
            <a:xfrm>
              <a:off x="3964150" y="3324875"/>
              <a:ext cx="224775" cy="183850"/>
            </a:xfrm>
            <a:custGeom>
              <a:avLst/>
              <a:gdLst/>
              <a:ahLst/>
              <a:cxnLst/>
              <a:rect l="l" t="t" r="r" b="b"/>
              <a:pathLst>
                <a:path w="8991" h="7354" extrusionOk="0">
                  <a:moveTo>
                    <a:pt x="0" y="1"/>
                  </a:moveTo>
                  <a:lnTo>
                    <a:pt x="0" y="1"/>
                  </a:lnTo>
                  <a:cubicBezTo>
                    <a:pt x="910" y="1156"/>
                    <a:pt x="1648" y="4064"/>
                    <a:pt x="1303" y="6302"/>
                  </a:cubicBezTo>
                  <a:cubicBezTo>
                    <a:pt x="1635" y="6791"/>
                    <a:pt x="3008" y="7353"/>
                    <a:pt x="4586" y="7353"/>
                  </a:cubicBezTo>
                  <a:cubicBezTo>
                    <a:pt x="6116" y="7353"/>
                    <a:pt x="7837" y="6826"/>
                    <a:pt x="8990" y="5194"/>
                  </a:cubicBezTo>
                  <a:cubicBezTo>
                    <a:pt x="7176" y="2674"/>
                    <a:pt x="7929" y="377"/>
                    <a:pt x="7929" y="377"/>
                  </a:cubicBezTo>
                  <a:lnTo>
                    <a:pt x="7929" y="377"/>
                  </a:lnTo>
                  <a:cubicBezTo>
                    <a:pt x="7929" y="377"/>
                    <a:pt x="7874" y="377"/>
                    <a:pt x="7772" y="377"/>
                  </a:cubicBezTo>
                  <a:cubicBezTo>
                    <a:pt x="6829" y="377"/>
                    <a:pt x="1871" y="36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62;p57">
              <a:extLst>
                <a:ext uri="{FF2B5EF4-FFF2-40B4-BE49-F238E27FC236}">
                  <a16:creationId xmlns:a16="http://schemas.microsoft.com/office/drawing/2014/main" id="{ABECE72D-CD7B-4DCB-8187-22CF87BAA8DD}"/>
                </a:ext>
              </a:extLst>
            </p:cNvPr>
            <p:cNvSpPr/>
            <p:nvPr/>
          </p:nvSpPr>
          <p:spPr>
            <a:xfrm>
              <a:off x="4043500" y="3331925"/>
              <a:ext cx="131300" cy="99525"/>
            </a:xfrm>
            <a:custGeom>
              <a:avLst/>
              <a:gdLst/>
              <a:ahLst/>
              <a:cxnLst/>
              <a:rect l="l" t="t" r="r" b="b"/>
              <a:pathLst>
                <a:path w="5252" h="3981" extrusionOk="0">
                  <a:moveTo>
                    <a:pt x="0" y="1"/>
                  </a:moveTo>
                  <a:cubicBezTo>
                    <a:pt x="1914" y="85"/>
                    <a:pt x="3944" y="95"/>
                    <a:pt x="4566" y="95"/>
                  </a:cubicBezTo>
                  <a:lnTo>
                    <a:pt x="4571" y="95"/>
                  </a:lnTo>
                  <a:cubicBezTo>
                    <a:pt x="3959" y="95"/>
                    <a:pt x="1919" y="85"/>
                    <a:pt x="0" y="1"/>
                  </a:cubicBezTo>
                  <a:close/>
                  <a:moveTo>
                    <a:pt x="4755" y="95"/>
                  </a:moveTo>
                  <a:lnTo>
                    <a:pt x="4755" y="95"/>
                  </a:lnTo>
                  <a:cubicBezTo>
                    <a:pt x="4754" y="98"/>
                    <a:pt x="4180" y="1860"/>
                    <a:pt x="5245" y="3976"/>
                  </a:cubicBezTo>
                  <a:cubicBezTo>
                    <a:pt x="5247" y="3976"/>
                    <a:pt x="5248" y="3976"/>
                    <a:pt x="5249" y="3976"/>
                  </a:cubicBezTo>
                  <a:lnTo>
                    <a:pt x="5249" y="3976"/>
                  </a:lnTo>
                  <a:cubicBezTo>
                    <a:pt x="4187" y="1858"/>
                    <a:pt x="4754" y="98"/>
                    <a:pt x="4755" y="95"/>
                  </a:cubicBezTo>
                  <a:close/>
                  <a:moveTo>
                    <a:pt x="5249" y="3976"/>
                  </a:moveTo>
                  <a:cubicBezTo>
                    <a:pt x="5250" y="3978"/>
                    <a:pt x="5251" y="3979"/>
                    <a:pt x="5252" y="3981"/>
                  </a:cubicBezTo>
                  <a:cubicBezTo>
                    <a:pt x="5252" y="3977"/>
                    <a:pt x="5252" y="3976"/>
                    <a:pt x="5249" y="3976"/>
                  </a:cubicBezTo>
                  <a:close/>
                </a:path>
              </a:pathLst>
            </a:custGeom>
            <a:solidFill>
              <a:srgbClr val="FCCAC0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63;p57">
              <a:extLst>
                <a:ext uri="{FF2B5EF4-FFF2-40B4-BE49-F238E27FC236}">
                  <a16:creationId xmlns:a16="http://schemas.microsoft.com/office/drawing/2014/main" id="{0323B995-5D69-4362-B0DB-DFB59A88BC2E}"/>
                </a:ext>
              </a:extLst>
            </p:cNvPr>
            <p:cNvSpPr/>
            <p:nvPr/>
          </p:nvSpPr>
          <p:spPr>
            <a:xfrm>
              <a:off x="4174625" y="3431300"/>
              <a:ext cx="4100" cy="7350"/>
            </a:xfrm>
            <a:custGeom>
              <a:avLst/>
              <a:gdLst/>
              <a:ahLst/>
              <a:cxnLst/>
              <a:rect l="l" t="t" r="r" b="b"/>
              <a:pathLst>
                <a:path w="164" h="294" extrusionOk="0">
                  <a:moveTo>
                    <a:pt x="0" y="1"/>
                  </a:moveTo>
                  <a:cubicBezTo>
                    <a:pt x="48" y="100"/>
                    <a:pt x="101" y="194"/>
                    <a:pt x="157" y="293"/>
                  </a:cubicBezTo>
                  <a:lnTo>
                    <a:pt x="164" y="288"/>
                  </a:lnTo>
                  <a:cubicBezTo>
                    <a:pt x="106" y="194"/>
                    <a:pt x="53" y="100"/>
                    <a:pt x="7" y="6"/>
                  </a:cubicBezTo>
                  <a:cubicBezTo>
                    <a:pt x="7" y="1"/>
                    <a:pt x="7" y="1"/>
                    <a:pt x="0" y="1"/>
                  </a:cubicBezTo>
                  <a:close/>
                </a:path>
              </a:pathLst>
            </a:custGeom>
            <a:solidFill>
              <a:srgbClr val="F9666C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64;p57">
              <a:extLst>
                <a:ext uri="{FF2B5EF4-FFF2-40B4-BE49-F238E27FC236}">
                  <a16:creationId xmlns:a16="http://schemas.microsoft.com/office/drawing/2014/main" id="{6A36518E-72E9-4BB1-8A35-DECA02B1C01D}"/>
                </a:ext>
              </a:extLst>
            </p:cNvPr>
            <p:cNvSpPr/>
            <p:nvPr/>
          </p:nvSpPr>
          <p:spPr>
            <a:xfrm>
              <a:off x="4043500" y="3331925"/>
              <a:ext cx="135075" cy="113400"/>
            </a:xfrm>
            <a:custGeom>
              <a:avLst/>
              <a:gdLst/>
              <a:ahLst/>
              <a:cxnLst/>
              <a:rect l="l" t="t" r="r" b="b"/>
              <a:pathLst>
                <a:path w="5403" h="4536" extrusionOk="0">
                  <a:moveTo>
                    <a:pt x="0" y="1"/>
                  </a:moveTo>
                  <a:cubicBezTo>
                    <a:pt x="5" y="1277"/>
                    <a:pt x="58" y="2711"/>
                    <a:pt x="1072" y="3604"/>
                  </a:cubicBezTo>
                  <a:cubicBezTo>
                    <a:pt x="1825" y="4268"/>
                    <a:pt x="2746" y="4536"/>
                    <a:pt x="3693" y="4536"/>
                  </a:cubicBezTo>
                  <a:cubicBezTo>
                    <a:pt x="4263" y="4536"/>
                    <a:pt x="4849" y="4436"/>
                    <a:pt x="5402" y="4268"/>
                  </a:cubicBezTo>
                  <a:cubicBezTo>
                    <a:pt x="5346" y="4169"/>
                    <a:pt x="5293" y="4075"/>
                    <a:pt x="5245" y="3976"/>
                  </a:cubicBezTo>
                  <a:cubicBezTo>
                    <a:pt x="4179" y="1858"/>
                    <a:pt x="4755" y="95"/>
                    <a:pt x="4755" y="95"/>
                  </a:cubicBezTo>
                  <a:lnTo>
                    <a:pt x="4566" y="95"/>
                  </a:lnTo>
                  <a:cubicBezTo>
                    <a:pt x="3944" y="95"/>
                    <a:pt x="1914" y="8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65;p57">
              <a:extLst>
                <a:ext uri="{FF2B5EF4-FFF2-40B4-BE49-F238E27FC236}">
                  <a16:creationId xmlns:a16="http://schemas.microsoft.com/office/drawing/2014/main" id="{BE3F719A-3D3C-48EB-BAD1-160F12C350DF}"/>
                </a:ext>
              </a:extLst>
            </p:cNvPr>
            <p:cNvSpPr/>
            <p:nvPr/>
          </p:nvSpPr>
          <p:spPr>
            <a:xfrm>
              <a:off x="3875500" y="3275325"/>
              <a:ext cx="104775" cy="79875"/>
            </a:xfrm>
            <a:custGeom>
              <a:avLst/>
              <a:gdLst/>
              <a:ahLst/>
              <a:cxnLst/>
              <a:rect l="l" t="t" r="r" b="b"/>
              <a:pathLst>
                <a:path w="4191" h="3195" extrusionOk="0">
                  <a:moveTo>
                    <a:pt x="1225" y="1"/>
                  </a:moveTo>
                  <a:cubicBezTo>
                    <a:pt x="652" y="1"/>
                    <a:pt x="1" y="269"/>
                    <a:pt x="37" y="916"/>
                  </a:cubicBezTo>
                  <a:cubicBezTo>
                    <a:pt x="88" y="1953"/>
                    <a:pt x="1370" y="3195"/>
                    <a:pt x="2524" y="3195"/>
                  </a:cubicBezTo>
                  <a:cubicBezTo>
                    <a:pt x="2669" y="3195"/>
                    <a:pt x="2812" y="3175"/>
                    <a:pt x="2950" y="3133"/>
                  </a:cubicBezTo>
                  <a:cubicBezTo>
                    <a:pt x="4190" y="2757"/>
                    <a:pt x="3609" y="1878"/>
                    <a:pt x="3609" y="1878"/>
                  </a:cubicBezTo>
                  <a:lnTo>
                    <a:pt x="2082" y="210"/>
                  </a:lnTo>
                  <a:cubicBezTo>
                    <a:pt x="2082" y="210"/>
                    <a:pt x="1685" y="1"/>
                    <a:pt x="1241" y="1"/>
                  </a:cubicBezTo>
                  <a:cubicBezTo>
                    <a:pt x="1235" y="1"/>
                    <a:pt x="1230" y="1"/>
                    <a:pt x="1225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66;p57">
              <a:extLst>
                <a:ext uri="{FF2B5EF4-FFF2-40B4-BE49-F238E27FC236}">
                  <a16:creationId xmlns:a16="http://schemas.microsoft.com/office/drawing/2014/main" id="{B28A19EA-1535-4B46-BEDC-7EDE8B2A116E}"/>
                </a:ext>
              </a:extLst>
            </p:cNvPr>
            <p:cNvSpPr/>
            <p:nvPr/>
          </p:nvSpPr>
          <p:spPr>
            <a:xfrm>
              <a:off x="3890650" y="3288175"/>
              <a:ext cx="70925" cy="54150"/>
            </a:xfrm>
            <a:custGeom>
              <a:avLst/>
              <a:gdLst/>
              <a:ahLst/>
              <a:cxnLst/>
              <a:rect l="l" t="t" r="r" b="b"/>
              <a:pathLst>
                <a:path w="2837" h="2166" extrusionOk="0">
                  <a:moveTo>
                    <a:pt x="833" y="0"/>
                  </a:moveTo>
                  <a:cubicBezTo>
                    <a:pt x="440" y="0"/>
                    <a:pt x="1" y="177"/>
                    <a:pt x="22" y="621"/>
                  </a:cubicBezTo>
                  <a:cubicBezTo>
                    <a:pt x="59" y="1323"/>
                    <a:pt x="922" y="2165"/>
                    <a:pt x="1706" y="2165"/>
                  </a:cubicBezTo>
                  <a:cubicBezTo>
                    <a:pt x="1806" y="2165"/>
                    <a:pt x="1900" y="2149"/>
                    <a:pt x="1994" y="2122"/>
                  </a:cubicBezTo>
                  <a:cubicBezTo>
                    <a:pt x="2836" y="1866"/>
                    <a:pt x="2443" y="1270"/>
                    <a:pt x="2443" y="1270"/>
                  </a:cubicBezTo>
                  <a:lnTo>
                    <a:pt x="1408" y="146"/>
                  </a:lnTo>
                  <a:cubicBezTo>
                    <a:pt x="1408" y="146"/>
                    <a:pt x="1142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67;p57">
              <a:extLst>
                <a:ext uri="{FF2B5EF4-FFF2-40B4-BE49-F238E27FC236}">
                  <a16:creationId xmlns:a16="http://schemas.microsoft.com/office/drawing/2014/main" id="{08DF3A38-9B1D-4F1C-8DEE-FB3DACB0A4B7}"/>
                </a:ext>
              </a:extLst>
            </p:cNvPr>
            <p:cNvSpPr/>
            <p:nvPr/>
          </p:nvSpPr>
          <p:spPr>
            <a:xfrm>
              <a:off x="3885175" y="3054050"/>
              <a:ext cx="317700" cy="349500"/>
            </a:xfrm>
            <a:custGeom>
              <a:avLst/>
              <a:gdLst/>
              <a:ahLst/>
              <a:cxnLst/>
              <a:rect l="l" t="t" r="r" b="b"/>
              <a:pathLst>
                <a:path w="12708" h="13980" extrusionOk="0">
                  <a:moveTo>
                    <a:pt x="5376" y="1"/>
                  </a:moveTo>
                  <a:cubicBezTo>
                    <a:pt x="2700" y="1"/>
                    <a:pt x="60" y="1703"/>
                    <a:pt x="32" y="4313"/>
                  </a:cubicBezTo>
                  <a:cubicBezTo>
                    <a:pt x="0" y="6645"/>
                    <a:pt x="529" y="8386"/>
                    <a:pt x="2527" y="10954"/>
                  </a:cubicBezTo>
                  <a:cubicBezTo>
                    <a:pt x="3531" y="12246"/>
                    <a:pt x="5466" y="13585"/>
                    <a:pt x="7374" y="13888"/>
                  </a:cubicBezTo>
                  <a:cubicBezTo>
                    <a:pt x="7744" y="13948"/>
                    <a:pt x="8112" y="13980"/>
                    <a:pt x="8469" y="13980"/>
                  </a:cubicBezTo>
                  <a:cubicBezTo>
                    <a:pt x="9520" y="13980"/>
                    <a:pt x="10484" y="13703"/>
                    <a:pt x="11170" y="13036"/>
                  </a:cubicBezTo>
                  <a:cubicBezTo>
                    <a:pt x="11993" y="12241"/>
                    <a:pt x="12708" y="10300"/>
                    <a:pt x="12369" y="8507"/>
                  </a:cubicBezTo>
                  <a:cubicBezTo>
                    <a:pt x="11809" y="5521"/>
                    <a:pt x="10742" y="3027"/>
                    <a:pt x="9256" y="1531"/>
                  </a:cubicBezTo>
                  <a:cubicBezTo>
                    <a:pt x="8203" y="472"/>
                    <a:pt x="6785" y="1"/>
                    <a:pt x="537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68;p57">
              <a:extLst>
                <a:ext uri="{FF2B5EF4-FFF2-40B4-BE49-F238E27FC236}">
                  <a16:creationId xmlns:a16="http://schemas.microsoft.com/office/drawing/2014/main" id="{81F1B4AB-7841-49B5-A2E3-D644651A539B}"/>
                </a:ext>
              </a:extLst>
            </p:cNvPr>
            <p:cNvSpPr/>
            <p:nvPr/>
          </p:nvSpPr>
          <p:spPr>
            <a:xfrm>
              <a:off x="3851975" y="3004975"/>
              <a:ext cx="335625" cy="323225"/>
            </a:xfrm>
            <a:custGeom>
              <a:avLst/>
              <a:gdLst/>
              <a:ahLst/>
              <a:cxnLst/>
              <a:rect l="l" t="t" r="r" b="b"/>
              <a:pathLst>
                <a:path w="13425" h="12929" extrusionOk="0">
                  <a:moveTo>
                    <a:pt x="7460" y="0"/>
                  </a:moveTo>
                  <a:cubicBezTo>
                    <a:pt x="5879" y="0"/>
                    <a:pt x="4105" y="593"/>
                    <a:pt x="3562" y="2103"/>
                  </a:cubicBezTo>
                  <a:cubicBezTo>
                    <a:pt x="1767" y="2369"/>
                    <a:pt x="1057" y="3463"/>
                    <a:pt x="775" y="3892"/>
                  </a:cubicBezTo>
                  <a:cubicBezTo>
                    <a:pt x="0" y="5084"/>
                    <a:pt x="116" y="6998"/>
                    <a:pt x="591" y="8305"/>
                  </a:cubicBezTo>
                  <a:cubicBezTo>
                    <a:pt x="1146" y="9822"/>
                    <a:pt x="978" y="10815"/>
                    <a:pt x="2066" y="11082"/>
                  </a:cubicBezTo>
                  <a:cubicBezTo>
                    <a:pt x="2491" y="11186"/>
                    <a:pt x="3516" y="12929"/>
                    <a:pt x="3817" y="12929"/>
                  </a:cubicBezTo>
                  <a:cubicBezTo>
                    <a:pt x="3831" y="12929"/>
                    <a:pt x="3844" y="12925"/>
                    <a:pt x="3855" y="12917"/>
                  </a:cubicBezTo>
                  <a:cubicBezTo>
                    <a:pt x="4299" y="12588"/>
                    <a:pt x="3531" y="11432"/>
                    <a:pt x="3640" y="10653"/>
                  </a:cubicBezTo>
                  <a:lnTo>
                    <a:pt x="3640" y="10653"/>
                  </a:lnTo>
                  <a:cubicBezTo>
                    <a:pt x="3645" y="10653"/>
                    <a:pt x="3651" y="10653"/>
                    <a:pt x="3656" y="10653"/>
                  </a:cubicBezTo>
                  <a:cubicBezTo>
                    <a:pt x="4207" y="10653"/>
                    <a:pt x="5087" y="9590"/>
                    <a:pt x="5402" y="7363"/>
                  </a:cubicBezTo>
                  <a:cubicBezTo>
                    <a:pt x="5650" y="7439"/>
                    <a:pt x="5926" y="7473"/>
                    <a:pt x="6222" y="7473"/>
                  </a:cubicBezTo>
                  <a:cubicBezTo>
                    <a:pt x="8180" y="7473"/>
                    <a:pt x="10978" y="5987"/>
                    <a:pt x="11814" y="5282"/>
                  </a:cubicBezTo>
                  <a:cubicBezTo>
                    <a:pt x="12933" y="4331"/>
                    <a:pt x="13425" y="3547"/>
                    <a:pt x="13106" y="2787"/>
                  </a:cubicBezTo>
                  <a:cubicBezTo>
                    <a:pt x="12938" y="2386"/>
                    <a:pt x="11803" y="2239"/>
                    <a:pt x="11427" y="2103"/>
                  </a:cubicBezTo>
                  <a:cubicBezTo>
                    <a:pt x="11212" y="2029"/>
                    <a:pt x="10669" y="1010"/>
                    <a:pt x="9549" y="424"/>
                  </a:cubicBezTo>
                  <a:cubicBezTo>
                    <a:pt x="9032" y="156"/>
                    <a:pt x="8271" y="0"/>
                    <a:pt x="7460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69;p57">
              <a:extLst>
                <a:ext uri="{FF2B5EF4-FFF2-40B4-BE49-F238E27FC236}">
                  <a16:creationId xmlns:a16="http://schemas.microsoft.com/office/drawing/2014/main" id="{163FA5FE-291A-48EE-B7E5-3E428B12A96A}"/>
                </a:ext>
              </a:extLst>
            </p:cNvPr>
            <p:cNvSpPr/>
            <p:nvPr/>
          </p:nvSpPr>
          <p:spPr>
            <a:xfrm>
              <a:off x="4027300" y="3696950"/>
              <a:ext cx="231825" cy="134125"/>
            </a:xfrm>
            <a:custGeom>
              <a:avLst/>
              <a:gdLst/>
              <a:ahLst/>
              <a:cxnLst/>
              <a:rect l="l" t="t" r="r" b="b"/>
              <a:pathLst>
                <a:path w="9273" h="5365" extrusionOk="0">
                  <a:moveTo>
                    <a:pt x="5193" y="1"/>
                  </a:moveTo>
                  <a:cubicBezTo>
                    <a:pt x="4046" y="1"/>
                    <a:pt x="653" y="1607"/>
                    <a:pt x="653" y="1607"/>
                  </a:cubicBezTo>
                  <a:cubicBezTo>
                    <a:pt x="653" y="1607"/>
                    <a:pt x="1" y="4148"/>
                    <a:pt x="2542" y="5167"/>
                  </a:cubicBezTo>
                  <a:cubicBezTo>
                    <a:pt x="2885" y="5305"/>
                    <a:pt x="3199" y="5364"/>
                    <a:pt x="3485" y="5364"/>
                  </a:cubicBezTo>
                  <a:cubicBezTo>
                    <a:pt x="5314" y="5364"/>
                    <a:pt x="6014" y="2940"/>
                    <a:pt x="6014" y="2940"/>
                  </a:cubicBezTo>
                  <a:cubicBezTo>
                    <a:pt x="6014" y="2940"/>
                    <a:pt x="7751" y="5322"/>
                    <a:pt x="8498" y="5322"/>
                  </a:cubicBezTo>
                  <a:cubicBezTo>
                    <a:pt x="8553" y="5322"/>
                    <a:pt x="8602" y="5310"/>
                    <a:pt x="8644" y="5283"/>
                  </a:cubicBezTo>
                  <a:cubicBezTo>
                    <a:pt x="9272" y="4891"/>
                    <a:pt x="6171" y="446"/>
                    <a:pt x="5465" y="53"/>
                  </a:cubicBezTo>
                  <a:cubicBezTo>
                    <a:pt x="5401" y="17"/>
                    <a:pt x="5309" y="1"/>
                    <a:pt x="519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70;p57">
              <a:extLst>
                <a:ext uri="{FF2B5EF4-FFF2-40B4-BE49-F238E27FC236}">
                  <a16:creationId xmlns:a16="http://schemas.microsoft.com/office/drawing/2014/main" id="{83AC7687-5DD2-4918-AFC8-80B70A0C1B82}"/>
                </a:ext>
              </a:extLst>
            </p:cNvPr>
            <p:cNvSpPr/>
            <p:nvPr/>
          </p:nvSpPr>
          <p:spPr>
            <a:xfrm>
              <a:off x="3643450" y="3508725"/>
              <a:ext cx="373175" cy="555400"/>
            </a:xfrm>
            <a:custGeom>
              <a:avLst/>
              <a:gdLst/>
              <a:ahLst/>
              <a:cxnLst/>
              <a:rect l="l" t="t" r="r" b="b"/>
              <a:pathLst>
                <a:path w="14927" h="22216" extrusionOk="0">
                  <a:moveTo>
                    <a:pt x="10316" y="1"/>
                  </a:moveTo>
                  <a:cubicBezTo>
                    <a:pt x="8816" y="1"/>
                    <a:pt x="7164" y="1126"/>
                    <a:pt x="5863" y="4193"/>
                  </a:cubicBezTo>
                  <a:cubicBezTo>
                    <a:pt x="5863" y="4193"/>
                    <a:pt x="0" y="18651"/>
                    <a:pt x="3473" y="21204"/>
                  </a:cubicBezTo>
                  <a:cubicBezTo>
                    <a:pt x="4468" y="21935"/>
                    <a:pt x="5365" y="22216"/>
                    <a:pt x="6155" y="22216"/>
                  </a:cubicBezTo>
                  <a:cubicBezTo>
                    <a:pt x="7979" y="22216"/>
                    <a:pt x="9239" y="20721"/>
                    <a:pt x="9837" y="19802"/>
                  </a:cubicBezTo>
                  <a:cubicBezTo>
                    <a:pt x="11840" y="16701"/>
                    <a:pt x="13089" y="9636"/>
                    <a:pt x="14219" y="5661"/>
                  </a:cubicBezTo>
                  <a:cubicBezTo>
                    <a:pt x="14927" y="3174"/>
                    <a:pt x="12835" y="1"/>
                    <a:pt x="10316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71;p57">
              <a:extLst>
                <a:ext uri="{FF2B5EF4-FFF2-40B4-BE49-F238E27FC236}">
                  <a16:creationId xmlns:a16="http://schemas.microsoft.com/office/drawing/2014/main" id="{9BF51072-7898-4BBD-9F7C-F810C5433F18}"/>
                </a:ext>
              </a:extLst>
            </p:cNvPr>
            <p:cNvSpPr/>
            <p:nvPr/>
          </p:nvSpPr>
          <p:spPr>
            <a:xfrm>
              <a:off x="4202863" y="3458075"/>
              <a:ext cx="498500" cy="562200"/>
            </a:xfrm>
            <a:custGeom>
              <a:avLst/>
              <a:gdLst/>
              <a:ahLst/>
              <a:cxnLst/>
              <a:rect l="l" t="t" r="r" b="b"/>
              <a:pathLst>
                <a:path w="19940" h="22488" extrusionOk="0">
                  <a:moveTo>
                    <a:pt x="4248" y="1"/>
                  </a:moveTo>
                  <a:cubicBezTo>
                    <a:pt x="1316" y="1"/>
                    <a:pt x="1" y="4544"/>
                    <a:pt x="1637" y="7336"/>
                  </a:cubicBezTo>
                  <a:cubicBezTo>
                    <a:pt x="3760" y="10961"/>
                    <a:pt x="10896" y="22487"/>
                    <a:pt x="15170" y="22487"/>
                  </a:cubicBezTo>
                  <a:cubicBezTo>
                    <a:pt x="15718" y="22487"/>
                    <a:pt x="16218" y="22298"/>
                    <a:pt x="16655" y="21879"/>
                  </a:cubicBezTo>
                  <a:cubicBezTo>
                    <a:pt x="19940" y="18726"/>
                    <a:pt x="9245" y="3571"/>
                    <a:pt x="9245" y="3571"/>
                  </a:cubicBezTo>
                  <a:cubicBezTo>
                    <a:pt x="7320" y="981"/>
                    <a:pt x="5610" y="1"/>
                    <a:pt x="4248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72;p57">
              <a:extLst>
                <a:ext uri="{FF2B5EF4-FFF2-40B4-BE49-F238E27FC236}">
                  <a16:creationId xmlns:a16="http://schemas.microsoft.com/office/drawing/2014/main" id="{8074C98F-A55F-43C8-9229-9FDA317B160D}"/>
                </a:ext>
              </a:extLst>
            </p:cNvPr>
            <p:cNvSpPr/>
            <p:nvPr/>
          </p:nvSpPr>
          <p:spPr>
            <a:xfrm>
              <a:off x="3690900" y="3740900"/>
              <a:ext cx="418375" cy="344675"/>
            </a:xfrm>
            <a:custGeom>
              <a:avLst/>
              <a:gdLst/>
              <a:ahLst/>
              <a:cxnLst/>
              <a:rect l="l" t="t" r="r" b="b"/>
              <a:pathLst>
                <a:path w="16735" h="13787" extrusionOk="0">
                  <a:moveTo>
                    <a:pt x="14121" y="1"/>
                  </a:moveTo>
                  <a:lnTo>
                    <a:pt x="11406" y="1145"/>
                  </a:lnTo>
                  <a:cubicBezTo>
                    <a:pt x="9236" y="2323"/>
                    <a:pt x="2318" y="5313"/>
                    <a:pt x="1308" y="8535"/>
                  </a:cubicBezTo>
                  <a:cubicBezTo>
                    <a:pt x="1" y="12713"/>
                    <a:pt x="1930" y="13739"/>
                    <a:pt x="3860" y="13785"/>
                  </a:cubicBezTo>
                  <a:cubicBezTo>
                    <a:pt x="3904" y="13786"/>
                    <a:pt x="3947" y="13787"/>
                    <a:pt x="3991" y="13787"/>
                  </a:cubicBezTo>
                  <a:cubicBezTo>
                    <a:pt x="6368" y="13787"/>
                    <a:pt x="8478" y="12233"/>
                    <a:pt x="11354" y="9183"/>
                  </a:cubicBezTo>
                  <a:cubicBezTo>
                    <a:pt x="14319" y="6035"/>
                    <a:pt x="16735" y="3604"/>
                    <a:pt x="16735" y="3604"/>
                  </a:cubicBezTo>
                  <a:cubicBezTo>
                    <a:pt x="15108" y="2772"/>
                    <a:pt x="14015" y="1679"/>
                    <a:pt x="1412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73;p57">
              <a:extLst>
                <a:ext uri="{FF2B5EF4-FFF2-40B4-BE49-F238E27FC236}">
                  <a16:creationId xmlns:a16="http://schemas.microsoft.com/office/drawing/2014/main" id="{1CD8B9FF-1F1B-403D-BD3E-DA4D7172CADC}"/>
                </a:ext>
              </a:extLst>
            </p:cNvPr>
            <p:cNvSpPr/>
            <p:nvPr/>
          </p:nvSpPr>
          <p:spPr>
            <a:xfrm>
              <a:off x="4236100" y="3871513"/>
              <a:ext cx="415775" cy="254400"/>
            </a:xfrm>
            <a:custGeom>
              <a:avLst/>
              <a:gdLst/>
              <a:ahLst/>
              <a:cxnLst/>
              <a:rect l="l" t="t" r="r" b="b"/>
              <a:pathLst>
                <a:path w="16631" h="10176" extrusionOk="0">
                  <a:moveTo>
                    <a:pt x="12223" y="1"/>
                  </a:moveTo>
                  <a:cubicBezTo>
                    <a:pt x="9024" y="1"/>
                    <a:pt x="4063" y="4290"/>
                    <a:pt x="1840" y="5160"/>
                  </a:cubicBezTo>
                  <a:lnTo>
                    <a:pt x="0" y="5856"/>
                  </a:lnTo>
                  <a:cubicBezTo>
                    <a:pt x="1355" y="6855"/>
                    <a:pt x="1485" y="8397"/>
                    <a:pt x="1077" y="10176"/>
                  </a:cubicBezTo>
                  <a:cubicBezTo>
                    <a:pt x="1077" y="10176"/>
                    <a:pt x="2468" y="10082"/>
                    <a:pt x="7143" y="9323"/>
                  </a:cubicBezTo>
                  <a:cubicBezTo>
                    <a:pt x="11359" y="8638"/>
                    <a:pt x="14376" y="7702"/>
                    <a:pt x="15390" y="5856"/>
                  </a:cubicBezTo>
                  <a:cubicBezTo>
                    <a:pt x="16316" y="4168"/>
                    <a:pt x="16630" y="402"/>
                    <a:pt x="12530" y="15"/>
                  </a:cubicBezTo>
                  <a:cubicBezTo>
                    <a:pt x="12429" y="5"/>
                    <a:pt x="12327" y="1"/>
                    <a:pt x="12223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74;p57">
              <a:extLst>
                <a:ext uri="{FF2B5EF4-FFF2-40B4-BE49-F238E27FC236}">
                  <a16:creationId xmlns:a16="http://schemas.microsoft.com/office/drawing/2014/main" id="{FB244003-8DC6-44CD-896A-CA770C9D1FE5}"/>
                </a:ext>
              </a:extLst>
            </p:cNvPr>
            <p:cNvSpPr/>
            <p:nvPr/>
          </p:nvSpPr>
          <p:spPr>
            <a:xfrm>
              <a:off x="4089450" y="3882600"/>
              <a:ext cx="188850" cy="232225"/>
            </a:xfrm>
            <a:custGeom>
              <a:avLst/>
              <a:gdLst/>
              <a:ahLst/>
              <a:cxnLst/>
              <a:rect l="l" t="t" r="r" b="b"/>
              <a:pathLst>
                <a:path w="7554" h="9289" extrusionOk="0">
                  <a:moveTo>
                    <a:pt x="6847" y="0"/>
                  </a:moveTo>
                  <a:cubicBezTo>
                    <a:pt x="6841" y="0"/>
                    <a:pt x="6834" y="0"/>
                    <a:pt x="6827" y="1"/>
                  </a:cubicBezTo>
                  <a:lnTo>
                    <a:pt x="2697" y="157"/>
                  </a:lnTo>
                  <a:cubicBezTo>
                    <a:pt x="2435" y="169"/>
                    <a:pt x="2215" y="367"/>
                    <a:pt x="2142" y="649"/>
                  </a:cubicBezTo>
                  <a:lnTo>
                    <a:pt x="119" y="8378"/>
                  </a:lnTo>
                  <a:cubicBezTo>
                    <a:pt x="1" y="8831"/>
                    <a:pt x="302" y="9289"/>
                    <a:pt x="709" y="9289"/>
                  </a:cubicBezTo>
                  <a:cubicBezTo>
                    <a:pt x="716" y="9289"/>
                    <a:pt x="723" y="9288"/>
                    <a:pt x="730" y="9288"/>
                  </a:cubicBezTo>
                  <a:lnTo>
                    <a:pt x="4862" y="9131"/>
                  </a:lnTo>
                  <a:cubicBezTo>
                    <a:pt x="5118" y="9121"/>
                    <a:pt x="5343" y="8923"/>
                    <a:pt x="5415" y="8641"/>
                  </a:cubicBezTo>
                  <a:lnTo>
                    <a:pt x="7435" y="910"/>
                  </a:lnTo>
                  <a:cubicBezTo>
                    <a:pt x="7553" y="458"/>
                    <a:pt x="7256" y="0"/>
                    <a:pt x="6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75;p57">
              <a:extLst>
                <a:ext uri="{FF2B5EF4-FFF2-40B4-BE49-F238E27FC236}">
                  <a16:creationId xmlns:a16="http://schemas.microsoft.com/office/drawing/2014/main" id="{2BC127FA-68E0-4C25-8480-FD1B1102E6D2}"/>
                </a:ext>
              </a:extLst>
            </p:cNvPr>
            <p:cNvSpPr/>
            <p:nvPr/>
          </p:nvSpPr>
          <p:spPr>
            <a:xfrm>
              <a:off x="4120000" y="3987000"/>
              <a:ext cx="188000" cy="138925"/>
            </a:xfrm>
            <a:custGeom>
              <a:avLst/>
              <a:gdLst/>
              <a:ahLst/>
              <a:cxnLst/>
              <a:rect l="l" t="t" r="r" b="b"/>
              <a:pathLst>
                <a:path w="7520" h="5557" extrusionOk="0">
                  <a:moveTo>
                    <a:pt x="2911" y="0"/>
                  </a:moveTo>
                  <a:cubicBezTo>
                    <a:pt x="2741" y="0"/>
                    <a:pt x="2608" y="46"/>
                    <a:pt x="2605" y="273"/>
                  </a:cubicBezTo>
                  <a:cubicBezTo>
                    <a:pt x="2593" y="780"/>
                    <a:pt x="3394" y="911"/>
                    <a:pt x="3776" y="1000"/>
                  </a:cubicBezTo>
                  <a:cubicBezTo>
                    <a:pt x="3974" y="1046"/>
                    <a:pt x="4398" y="1135"/>
                    <a:pt x="4466" y="1365"/>
                  </a:cubicBezTo>
                  <a:cubicBezTo>
                    <a:pt x="4524" y="1570"/>
                    <a:pt x="4330" y="1596"/>
                    <a:pt x="4200" y="1611"/>
                  </a:cubicBezTo>
                  <a:cubicBezTo>
                    <a:pt x="4127" y="1620"/>
                    <a:pt x="4054" y="1624"/>
                    <a:pt x="3981" y="1624"/>
                  </a:cubicBezTo>
                  <a:cubicBezTo>
                    <a:pt x="3576" y="1624"/>
                    <a:pt x="3170" y="1506"/>
                    <a:pt x="2771" y="1476"/>
                  </a:cubicBezTo>
                  <a:cubicBezTo>
                    <a:pt x="2557" y="1461"/>
                    <a:pt x="2334" y="1452"/>
                    <a:pt x="2110" y="1452"/>
                  </a:cubicBezTo>
                  <a:cubicBezTo>
                    <a:pt x="1618" y="1452"/>
                    <a:pt x="1115" y="1492"/>
                    <a:pt x="659" y="1585"/>
                  </a:cubicBezTo>
                  <a:cubicBezTo>
                    <a:pt x="512" y="1611"/>
                    <a:pt x="20" y="1773"/>
                    <a:pt x="15" y="2359"/>
                  </a:cubicBezTo>
                  <a:cubicBezTo>
                    <a:pt x="0" y="3243"/>
                    <a:pt x="623" y="3897"/>
                    <a:pt x="1282" y="4399"/>
                  </a:cubicBezTo>
                  <a:cubicBezTo>
                    <a:pt x="2356" y="5219"/>
                    <a:pt x="3852" y="5557"/>
                    <a:pt x="4889" y="5557"/>
                  </a:cubicBezTo>
                  <a:cubicBezTo>
                    <a:pt x="5411" y="5557"/>
                    <a:pt x="5816" y="5471"/>
                    <a:pt x="5993" y="5319"/>
                  </a:cubicBezTo>
                  <a:cubicBezTo>
                    <a:pt x="6793" y="4640"/>
                    <a:pt x="7519" y="2516"/>
                    <a:pt x="6208" y="889"/>
                  </a:cubicBezTo>
                  <a:cubicBezTo>
                    <a:pt x="5685" y="242"/>
                    <a:pt x="5088" y="54"/>
                    <a:pt x="4330" y="22"/>
                  </a:cubicBezTo>
                  <a:cubicBezTo>
                    <a:pt x="4214" y="18"/>
                    <a:pt x="4097" y="17"/>
                    <a:pt x="3980" y="17"/>
                  </a:cubicBezTo>
                  <a:cubicBezTo>
                    <a:pt x="3747" y="17"/>
                    <a:pt x="3514" y="22"/>
                    <a:pt x="3284" y="22"/>
                  </a:cubicBezTo>
                  <a:cubicBezTo>
                    <a:pt x="3162" y="22"/>
                    <a:pt x="3028" y="0"/>
                    <a:pt x="2911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4289;p57">
            <a:extLst>
              <a:ext uri="{FF2B5EF4-FFF2-40B4-BE49-F238E27FC236}">
                <a16:creationId xmlns:a16="http://schemas.microsoft.com/office/drawing/2014/main" id="{F86855E7-EC70-4984-9099-F27F7E058391}"/>
              </a:ext>
            </a:extLst>
          </p:cNvPr>
          <p:cNvGrpSpPr/>
          <p:nvPr/>
        </p:nvGrpSpPr>
        <p:grpSpPr>
          <a:xfrm>
            <a:off x="3286091" y="1785062"/>
            <a:ext cx="978035" cy="676012"/>
            <a:chOff x="1246350" y="2237325"/>
            <a:chExt cx="384400" cy="271675"/>
          </a:xfrm>
        </p:grpSpPr>
        <p:sp>
          <p:nvSpPr>
            <p:cNvPr id="76" name="Google Shape;4290;p57">
              <a:extLst>
                <a:ext uri="{FF2B5EF4-FFF2-40B4-BE49-F238E27FC236}">
                  <a16:creationId xmlns:a16="http://schemas.microsoft.com/office/drawing/2014/main" id="{F3D1877B-11C5-42ED-9FDE-A9B04EC9F9A8}"/>
                </a:ext>
              </a:extLst>
            </p:cNvPr>
            <p:cNvSpPr/>
            <p:nvPr/>
          </p:nvSpPr>
          <p:spPr>
            <a:xfrm>
              <a:off x="1246350" y="2243325"/>
              <a:ext cx="376300" cy="190900"/>
            </a:xfrm>
            <a:custGeom>
              <a:avLst/>
              <a:gdLst/>
              <a:ahLst/>
              <a:cxnLst/>
              <a:rect l="l" t="t" r="r" b="b"/>
              <a:pathLst>
                <a:path w="15052" h="7636" extrusionOk="0">
                  <a:moveTo>
                    <a:pt x="7098" y="0"/>
                  </a:moveTo>
                  <a:cubicBezTo>
                    <a:pt x="5221" y="0"/>
                    <a:pt x="3698" y="1433"/>
                    <a:pt x="3698" y="3196"/>
                  </a:cubicBezTo>
                  <a:cubicBezTo>
                    <a:pt x="3698" y="3306"/>
                    <a:pt x="3703" y="3415"/>
                    <a:pt x="3719" y="3526"/>
                  </a:cubicBezTo>
                  <a:cubicBezTo>
                    <a:pt x="3343" y="3285"/>
                    <a:pt x="2899" y="3149"/>
                    <a:pt x="2423" y="3149"/>
                  </a:cubicBezTo>
                  <a:cubicBezTo>
                    <a:pt x="1084" y="3149"/>
                    <a:pt x="1" y="4231"/>
                    <a:pt x="1" y="5570"/>
                  </a:cubicBezTo>
                  <a:cubicBezTo>
                    <a:pt x="1" y="6422"/>
                    <a:pt x="440" y="7170"/>
                    <a:pt x="1105" y="7598"/>
                  </a:cubicBezTo>
                  <a:cubicBezTo>
                    <a:pt x="1115" y="7615"/>
                    <a:pt x="1130" y="7625"/>
                    <a:pt x="1136" y="7636"/>
                  </a:cubicBezTo>
                  <a:lnTo>
                    <a:pt x="6418" y="7636"/>
                  </a:lnTo>
                  <a:lnTo>
                    <a:pt x="6418" y="4863"/>
                  </a:lnTo>
                  <a:lnTo>
                    <a:pt x="8641" y="4863"/>
                  </a:lnTo>
                  <a:lnTo>
                    <a:pt x="8641" y="7636"/>
                  </a:lnTo>
                  <a:lnTo>
                    <a:pt x="14074" y="7636"/>
                  </a:lnTo>
                  <a:cubicBezTo>
                    <a:pt x="14675" y="7096"/>
                    <a:pt x="15052" y="6328"/>
                    <a:pt x="15052" y="5476"/>
                  </a:cubicBezTo>
                  <a:cubicBezTo>
                    <a:pt x="15052" y="3854"/>
                    <a:pt x="13707" y="2537"/>
                    <a:pt x="12044" y="2537"/>
                  </a:cubicBezTo>
                  <a:cubicBezTo>
                    <a:pt x="11704" y="2537"/>
                    <a:pt x="11380" y="2594"/>
                    <a:pt x="11072" y="2698"/>
                  </a:cubicBezTo>
                  <a:cubicBezTo>
                    <a:pt x="10900" y="2725"/>
                    <a:pt x="10738" y="2788"/>
                    <a:pt x="10591" y="2903"/>
                  </a:cubicBezTo>
                  <a:cubicBezTo>
                    <a:pt x="10555" y="2923"/>
                    <a:pt x="10518" y="2944"/>
                    <a:pt x="10481" y="2966"/>
                  </a:cubicBezTo>
                  <a:cubicBezTo>
                    <a:pt x="10355" y="1308"/>
                    <a:pt x="8892" y="0"/>
                    <a:pt x="7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1;p57">
              <a:extLst>
                <a:ext uri="{FF2B5EF4-FFF2-40B4-BE49-F238E27FC236}">
                  <a16:creationId xmlns:a16="http://schemas.microsoft.com/office/drawing/2014/main" id="{476F8B91-B90E-4324-95B7-60B64AC06590}"/>
                </a:ext>
              </a:extLst>
            </p:cNvPr>
            <p:cNvSpPr/>
            <p:nvPr/>
          </p:nvSpPr>
          <p:spPr>
            <a:xfrm>
              <a:off x="1384824" y="2428201"/>
              <a:ext cx="99400" cy="80799"/>
            </a:xfrm>
            <a:custGeom>
              <a:avLst/>
              <a:gdLst/>
              <a:ahLst/>
              <a:cxnLst/>
              <a:rect l="l" t="t" r="r" b="b"/>
              <a:pathLst>
                <a:path w="3976" h="2992" extrusionOk="0">
                  <a:moveTo>
                    <a:pt x="879" y="1"/>
                  </a:moveTo>
                  <a:lnTo>
                    <a:pt x="879" y="1292"/>
                  </a:lnTo>
                  <a:lnTo>
                    <a:pt x="0" y="1292"/>
                  </a:lnTo>
                  <a:lnTo>
                    <a:pt x="1987" y="2992"/>
                  </a:lnTo>
                  <a:lnTo>
                    <a:pt x="3975" y="1292"/>
                  </a:lnTo>
                  <a:lnTo>
                    <a:pt x="3102" y="1292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92;p57">
              <a:extLst>
                <a:ext uri="{FF2B5EF4-FFF2-40B4-BE49-F238E27FC236}">
                  <a16:creationId xmlns:a16="http://schemas.microsoft.com/office/drawing/2014/main" id="{2B42D932-12A8-4983-A6A7-43BD9CAB79C6}"/>
                </a:ext>
              </a:extLst>
            </p:cNvPr>
            <p:cNvSpPr/>
            <p:nvPr/>
          </p:nvSpPr>
          <p:spPr>
            <a:xfrm>
              <a:off x="1254475" y="2237325"/>
              <a:ext cx="376275" cy="190875"/>
            </a:xfrm>
            <a:custGeom>
              <a:avLst/>
              <a:gdLst/>
              <a:ahLst/>
              <a:cxnLst/>
              <a:rect l="l" t="t" r="r" b="b"/>
              <a:pathLst>
                <a:path w="15051" h="7635" extrusionOk="0">
                  <a:moveTo>
                    <a:pt x="7097" y="0"/>
                  </a:moveTo>
                  <a:cubicBezTo>
                    <a:pt x="5219" y="0"/>
                    <a:pt x="3698" y="1427"/>
                    <a:pt x="3698" y="3190"/>
                  </a:cubicBezTo>
                  <a:cubicBezTo>
                    <a:pt x="3698" y="3305"/>
                    <a:pt x="3703" y="3414"/>
                    <a:pt x="3713" y="3525"/>
                  </a:cubicBezTo>
                  <a:cubicBezTo>
                    <a:pt x="3342" y="3284"/>
                    <a:pt x="2897" y="3148"/>
                    <a:pt x="2422" y="3148"/>
                  </a:cubicBezTo>
                  <a:cubicBezTo>
                    <a:pt x="1083" y="3148"/>
                    <a:pt x="1" y="4230"/>
                    <a:pt x="1" y="5569"/>
                  </a:cubicBezTo>
                  <a:cubicBezTo>
                    <a:pt x="1" y="6416"/>
                    <a:pt x="440" y="7164"/>
                    <a:pt x="1099" y="7599"/>
                  </a:cubicBezTo>
                  <a:lnTo>
                    <a:pt x="1135" y="7635"/>
                  </a:lnTo>
                  <a:lnTo>
                    <a:pt x="14073" y="7635"/>
                  </a:lnTo>
                  <a:cubicBezTo>
                    <a:pt x="14674" y="7097"/>
                    <a:pt x="15050" y="6327"/>
                    <a:pt x="15050" y="5470"/>
                  </a:cubicBezTo>
                  <a:cubicBezTo>
                    <a:pt x="15050" y="3848"/>
                    <a:pt x="13701" y="2536"/>
                    <a:pt x="12038" y="2536"/>
                  </a:cubicBezTo>
                  <a:cubicBezTo>
                    <a:pt x="11704" y="2536"/>
                    <a:pt x="11374" y="2593"/>
                    <a:pt x="11072" y="2692"/>
                  </a:cubicBezTo>
                  <a:cubicBezTo>
                    <a:pt x="10899" y="2724"/>
                    <a:pt x="10737" y="2782"/>
                    <a:pt x="10590" y="2902"/>
                  </a:cubicBezTo>
                  <a:cubicBezTo>
                    <a:pt x="10553" y="2918"/>
                    <a:pt x="10517" y="2944"/>
                    <a:pt x="10481" y="2965"/>
                  </a:cubicBezTo>
                  <a:cubicBezTo>
                    <a:pt x="10355" y="1307"/>
                    <a:pt x="8890" y="0"/>
                    <a:pt x="709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93;p57">
              <a:extLst>
                <a:ext uri="{FF2B5EF4-FFF2-40B4-BE49-F238E27FC236}">
                  <a16:creationId xmlns:a16="http://schemas.microsoft.com/office/drawing/2014/main" id="{8EDED2B6-D5C5-4B82-A486-1805A156201D}"/>
                </a:ext>
              </a:extLst>
            </p:cNvPr>
            <p:cNvSpPr/>
            <p:nvPr/>
          </p:nvSpPr>
          <p:spPr>
            <a:xfrm>
              <a:off x="1392925" y="2358750"/>
              <a:ext cx="99375" cy="144100"/>
            </a:xfrm>
            <a:custGeom>
              <a:avLst/>
              <a:gdLst/>
              <a:ahLst/>
              <a:cxnLst/>
              <a:rect l="l" t="t" r="r" b="b"/>
              <a:pathLst>
                <a:path w="3975" h="5764" extrusionOk="0">
                  <a:moveTo>
                    <a:pt x="874" y="1"/>
                  </a:moveTo>
                  <a:lnTo>
                    <a:pt x="874" y="4064"/>
                  </a:lnTo>
                  <a:lnTo>
                    <a:pt x="0" y="4064"/>
                  </a:lnTo>
                  <a:lnTo>
                    <a:pt x="1988" y="5764"/>
                  </a:lnTo>
                  <a:lnTo>
                    <a:pt x="3975" y="4064"/>
                  </a:lnTo>
                  <a:lnTo>
                    <a:pt x="3096" y="4064"/>
                  </a:lnTo>
                  <a:lnTo>
                    <a:pt x="3096" y="1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609877" y="1687505"/>
            <a:ext cx="5193399" cy="2631832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720010" y="167772"/>
            <a:ext cx="7710940" cy="88100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accent6"/>
                </a:solidFill>
              </a:rPr>
              <a:t>1. ¿A que se refiere cuando se habla de </a:t>
            </a:r>
            <a:r>
              <a:rPr lang="es-E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ESTRUCTURA DE DATOS?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882101" y="2223237"/>
            <a:ext cx="51934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dirty="0">
                <a:solidFill>
                  <a:srgbClr val="D1D5DB"/>
                </a:solidFill>
                <a:effectLst/>
                <a:latin typeface="Consolas" panose="020B0609020204030204" pitchFamily="49" charset="0"/>
              </a:rPr>
              <a:t>Nos referimos a cómo se organizan y almacenan los datos en un sistema informático para que puedan ser procesados y utilizados de manera efectiva en un programa.</a:t>
            </a:r>
            <a:endParaRPr lang="es-ES" sz="1400" b="1" dirty="0">
              <a:latin typeface="Consolas" panose="020B0609020204030204" pitchFamily="49" charset="0"/>
            </a:endParaRP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C09A61D-2CAD-4CAD-B0C3-17A3624B7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0755" y="1687505"/>
            <a:ext cx="3724094" cy="2631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¿Que significa </a:t>
            </a:r>
            <a:r>
              <a:rPr lang="es-ES" dirty="0">
                <a:solidFill>
                  <a:srgbClr val="92D050"/>
                </a:solidFill>
              </a:rPr>
              <a:t>FIFO?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195386" y="1459106"/>
            <a:ext cx="8768633" cy="2883027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3770619" y="1996993"/>
            <a:ext cx="5193400" cy="186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FIFO significa "</a:t>
            </a:r>
            <a:r>
              <a:rPr lang="es-ES" sz="2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-In, </a:t>
            </a:r>
            <a:r>
              <a:rPr lang="es-ES" sz="2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First-Out</a:t>
            </a: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(Primero en entrar, primero en salir). Es un principio utilizado en estructuras de datos donde el primer elemento que se agrega es el primero en ser eliminado o procesado.</a:t>
            </a:r>
            <a:endParaRPr lang="es-MX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4 claves para convertir las colas de espera en algo positivo">
            <a:extLst>
              <a:ext uri="{FF2B5EF4-FFF2-40B4-BE49-F238E27FC236}">
                <a16:creationId xmlns:a16="http://schemas.microsoft.com/office/drawing/2014/main" id="{9CCC1A76-B640-47C8-B01A-AED9BF0A8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31" r="19514" b="-31"/>
          <a:stretch/>
        </p:blipFill>
        <p:spPr bwMode="auto">
          <a:xfrm>
            <a:off x="195386" y="1459105"/>
            <a:ext cx="3521314" cy="28830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21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466725" y="1457324"/>
            <a:ext cx="5332049" cy="2910139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3. ¿Muestra la diferencia </a:t>
            </a:r>
            <a:r>
              <a:rPr lang="es-ES" dirty="0">
                <a:solidFill>
                  <a:srgbClr val="FFFF00"/>
                </a:solidFill>
              </a:rPr>
              <a:t>entre LIFO y FIFO?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605375" y="1440831"/>
            <a:ext cx="5193400" cy="1717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A diferencia de FIFO que es el primero en entrar y el primero en salir.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LIFO significa "</a:t>
            </a:r>
            <a:r>
              <a:rPr lang="es-ES" sz="1800" dirty="0" err="1"/>
              <a:t>Last</a:t>
            </a:r>
            <a:r>
              <a:rPr lang="es-ES" sz="1800" dirty="0"/>
              <a:t>-In, </a:t>
            </a:r>
            <a:r>
              <a:rPr lang="es-ES" sz="1800" dirty="0" err="1"/>
              <a:t>First-Out</a:t>
            </a:r>
            <a:r>
              <a:rPr lang="es-ES" sz="1800" dirty="0"/>
              <a:t>" (Último en entrar, primero en salir). Es un principio utilizado en estructuras de datos donde el último elemento que se agrega es el primero en ser eliminado o procesado.</a:t>
            </a: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8" name="Picture 6">
            <a:extLst>
              <a:ext uri="{FF2B5EF4-FFF2-40B4-BE49-F238E27FC236}">
                <a16:creationId xmlns:a16="http://schemas.microsoft.com/office/drawing/2014/main" id="{1D6E384F-FFF3-488C-BB91-2E8CE578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24" y="1507345"/>
            <a:ext cx="3318171" cy="339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9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4. ¿Qué es una </a:t>
            </a:r>
            <a:r>
              <a:rPr lang="es-E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COLA?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195386" y="1303456"/>
            <a:ext cx="8768633" cy="3136197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3774575" y="1303456"/>
            <a:ext cx="5193400" cy="1865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cola es una estructura de datos que sigue el principio FIFO (</a:t>
            </a:r>
            <a:r>
              <a:rPr lang="es-ES" sz="2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-In, </a:t>
            </a:r>
            <a:r>
              <a:rPr lang="es-ES" sz="21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First-Out</a:t>
            </a: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lo que significa que el primer elemento que se inserta es el primero en ser eliminado o procesado. Funciona como una línea de espera donde los elementos se agregan al final y se eliminan desde el principio. Es similar a una cola en la vida real, como una cola de personas esperando su turno en un banco.</a:t>
            </a:r>
            <a:endParaRPr lang="es-MX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4 claves para convertir las colas de espera en algo positivo">
            <a:extLst>
              <a:ext uri="{FF2B5EF4-FFF2-40B4-BE49-F238E27FC236}">
                <a16:creationId xmlns:a16="http://schemas.microsoft.com/office/drawing/2014/main" id="{59D394F4-0572-4892-9474-164A87988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90" t="31" r="19514" b="-31"/>
          <a:stretch/>
        </p:blipFill>
        <p:spPr bwMode="auto">
          <a:xfrm>
            <a:off x="195386" y="1303457"/>
            <a:ext cx="3521314" cy="3136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1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lustración de Cola En El Cajero Del Supermercado Carros De Clientes De La  Tienda De Comestibles Las Personas Con Máscaras Protectoras Mantienen La  Distancia Epidemia De Pandemia O Coronavirus Global Compradores En">
            <a:extLst>
              <a:ext uri="{FF2B5EF4-FFF2-40B4-BE49-F238E27FC236}">
                <a16:creationId xmlns:a16="http://schemas.microsoft.com/office/drawing/2014/main" id="{027E1F12-34B0-4882-9B01-FA09AC763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33"/>
          <a:stretch/>
        </p:blipFill>
        <p:spPr bwMode="auto">
          <a:xfrm>
            <a:off x="4776538" y="1440781"/>
            <a:ext cx="4114798" cy="3404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466725" y="1457324"/>
            <a:ext cx="5332049" cy="3392905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rgbClr val="FFFF66"/>
                </a:solidFill>
              </a:rPr>
              <a:t>5. ¿Qué es QUEUE en JAVA,</a:t>
            </a:r>
            <a:r>
              <a:rPr lang="es-ES" dirty="0"/>
              <a:t> una QUEUE será lo mismo que una COLA?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609877" y="1507345"/>
            <a:ext cx="5193400" cy="3287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En Java, una </a:t>
            </a:r>
            <a:r>
              <a:rPr lang="es-ES" sz="1800" dirty="0" err="1"/>
              <a:t>Queue</a:t>
            </a:r>
            <a:r>
              <a:rPr lang="es-ES" sz="1800" dirty="0"/>
              <a:t> es una interfaz que representa una cola en términos de estructura de datos. Una </a:t>
            </a:r>
            <a:r>
              <a:rPr lang="es-ES" sz="1800" dirty="0" err="1"/>
              <a:t>Queue</a:t>
            </a:r>
            <a:r>
              <a:rPr lang="es-ES" sz="1800" dirty="0"/>
              <a:t> en Java implementa el principio FIFO (</a:t>
            </a:r>
            <a:r>
              <a:rPr lang="es-ES" sz="1800" dirty="0" err="1"/>
              <a:t>First</a:t>
            </a:r>
            <a:r>
              <a:rPr lang="es-ES" sz="1800" dirty="0"/>
              <a:t>-In, </a:t>
            </a:r>
            <a:r>
              <a:rPr lang="es-ES" sz="1800" dirty="0" err="1"/>
              <a:t>First-Out</a:t>
            </a:r>
            <a:r>
              <a:rPr lang="es-ES" sz="1800" dirty="0"/>
              <a:t>) similar a una cola convencional.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Entonces, en resumen, en el contexto de Java, una </a:t>
            </a:r>
            <a:r>
              <a:rPr lang="es-ES" sz="1800" dirty="0" err="1"/>
              <a:t>Queue</a:t>
            </a:r>
            <a:r>
              <a:rPr lang="es-ES" sz="1800" dirty="0"/>
              <a:t> se refiere a una estructura de datos que sigue el principio FIFO, similar a una cola convencional.</a:t>
            </a: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1833651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1261</Words>
  <Application>Microsoft Office PowerPoint</Application>
  <PresentationFormat>Presentación en pantalla (16:9)</PresentationFormat>
  <Paragraphs>99</Paragraphs>
  <Slides>36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Times New Roman</vt:lpstr>
      <vt:lpstr>Consolas</vt:lpstr>
      <vt:lpstr>Work Sans</vt:lpstr>
      <vt:lpstr>Roboto</vt:lpstr>
      <vt:lpstr>Oswald</vt:lpstr>
      <vt:lpstr>Staatliches</vt:lpstr>
      <vt:lpstr>Fira Code</vt:lpstr>
      <vt:lpstr>Arial</vt:lpstr>
      <vt:lpstr>Hackathon Project Proposal by Slidesgo</vt:lpstr>
      <vt:lpstr>/DEFENSA  FINAL HITO 4</vt:lpstr>
      <vt:lpstr>Tabla de  contenido</vt:lpstr>
      <vt:lpstr>Comenzemos</vt:lpstr>
      <vt:lpstr>PARTE TEORÍCA</vt:lpstr>
      <vt:lpstr>1. ¿A que se refiere cuando se habla de ESTRUCTURA DE DATOS?</vt:lpstr>
      <vt:lpstr>Presentación de PowerPoint</vt:lpstr>
      <vt:lpstr>3. ¿Muestra la diferencia entre LIFO y FIFO?</vt:lpstr>
      <vt:lpstr>Presentación de PowerPoint</vt:lpstr>
      <vt:lpstr>5. ¿Qué es QUEUE en JAVA, una QUEUE será lo mismo que una COLA?</vt:lpstr>
      <vt:lpstr>Presentación de PowerPoint</vt:lpstr>
      <vt:lpstr>Presentación de PowerPoint</vt:lpstr>
      <vt:lpstr>8. ¿A que se refiere los métodos esVacia() y esLLena() en una COLA?</vt:lpstr>
      <vt:lpstr>Presentación de PowerPoint</vt:lpstr>
      <vt:lpstr>Presentación de PowerPoint</vt:lpstr>
      <vt:lpstr>Parte PRACTICA</vt:lpstr>
      <vt:lpstr>11. Crear las clases necesarias para la PILA DE CLIENTES.</vt:lpstr>
      <vt:lpstr>11. Crear las clases necesarias para la PILA DE CLIENTES.</vt:lpstr>
      <vt:lpstr>11. Crear las clases necesarias para la PILA DE CLIENTES.</vt:lpstr>
      <vt:lpstr>12.Inicializar la cola de clientes.</vt:lpstr>
      <vt:lpstr>12.Inicializar la cola de clientes.</vt:lpstr>
      <vt:lpstr>13.Promoción para usuarios de Bolivia.</vt:lpstr>
      <vt:lpstr>13.Promoción para usuarios de Bolivia.</vt:lpstr>
      <vt:lpstr>13.Promoción para usuarios de Bolivia.</vt:lpstr>
      <vt:lpstr>13.Promoción para usuarios de Bolivia.</vt:lpstr>
      <vt:lpstr>13.Promoción para usuarios de Bolivia.</vt:lpstr>
      <vt:lpstr>14.Moviendo clientes en la cola.</vt:lpstr>
      <vt:lpstr>14.Moviendo clientes en la cola.</vt:lpstr>
      <vt:lpstr>14.Moviendo clientes en la cola.</vt:lpstr>
      <vt:lpstr>14.Moviendo clientes en la cola.</vt:lpstr>
      <vt:lpstr>15.Moviendo clientes entre 2 colas.</vt:lpstr>
      <vt:lpstr>15.Moviendo clientes entre 2 colas.</vt:lpstr>
      <vt:lpstr>15.Moviendo clientes entre 2 colas.</vt:lpstr>
      <vt:lpstr>15.Moviendo clientes entre 2 colas.</vt:lpstr>
      <vt:lpstr>15.Moviendo clientes entre 2 colas.</vt:lpstr>
      <vt:lpstr>15.Moviendo clientes entre 2 colas.</vt:lpstr>
      <vt:lpstr>Gracias por  su atencion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/DEFENSA  FINAL HITO 4</dc:title>
  <dc:creator>MAQ</dc:creator>
  <cp:lastModifiedBy>MAQ</cp:lastModifiedBy>
  <cp:revision>44</cp:revision>
  <dcterms:modified xsi:type="dcterms:W3CDTF">2023-06-14T05:50:43Z</dcterms:modified>
</cp:coreProperties>
</file>